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2" r:id="rId3"/>
    <p:sldId id="260" r:id="rId4"/>
    <p:sldId id="276" r:id="rId5"/>
    <p:sldId id="722" r:id="rId6"/>
    <p:sldId id="713" r:id="rId7"/>
    <p:sldId id="731" r:id="rId8"/>
    <p:sldId id="732" r:id="rId9"/>
    <p:sldId id="712" r:id="rId10"/>
    <p:sldId id="723" r:id="rId11"/>
    <p:sldId id="710" r:id="rId12"/>
    <p:sldId id="738" r:id="rId13"/>
    <p:sldId id="739" r:id="rId14"/>
    <p:sldId id="724" r:id="rId15"/>
    <p:sldId id="709" r:id="rId16"/>
    <p:sldId id="726" r:id="rId17"/>
    <p:sldId id="749" r:id="rId18"/>
    <p:sldId id="750" r:id="rId19"/>
    <p:sldId id="746" r:id="rId20"/>
    <p:sldId id="751" r:id="rId21"/>
    <p:sldId id="748" r:id="rId22"/>
    <p:sldId id="727" r:id="rId23"/>
    <p:sldId id="728" r:id="rId24"/>
    <p:sldId id="711" r:id="rId25"/>
    <p:sldId id="729" r:id="rId26"/>
    <p:sldId id="737" r:id="rId27"/>
    <p:sldId id="730" r:id="rId28"/>
    <p:sldId id="742" r:id="rId29"/>
    <p:sldId id="741" r:id="rId30"/>
    <p:sldId id="714" r:id="rId31"/>
    <p:sldId id="747" r:id="rId32"/>
    <p:sldId id="733" r:id="rId33"/>
    <p:sldId id="736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QAAKHaVTyusnKoDhx1t6hDmIx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7"/>
    <p:restoredTop sz="94556"/>
  </p:normalViewPr>
  <p:slideViewPr>
    <p:cSldViewPr snapToGrid="0">
      <p:cViewPr>
        <p:scale>
          <a:sx n="129" d="100"/>
          <a:sy n="129" d="100"/>
        </p:scale>
        <p:origin x="376" y="-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cd85e222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cd85e222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8CAA7-47BE-DD3F-9C11-6243E9B04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199BB3-2959-2DEE-E620-C2432D4AD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9AA33-D217-6150-C374-C24D898C7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1188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1797E-3E79-BCCB-78F9-D67B20925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EF288-5DEB-3736-C6B5-2E59535F8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B3D1DA-12F1-51FF-875A-E11FFEDA1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16210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5774-F574-E75F-4671-C498C335E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6B85F-7A79-7E2F-1ADE-AAA6D8EEF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B3356-1E23-0C29-E043-F0B483171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0223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640A0A1-D944-914D-3AC8-79BFBBD1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908c670a3_0_4614:notes">
            <a:extLst>
              <a:ext uri="{FF2B5EF4-FFF2-40B4-BE49-F238E27FC236}">
                <a16:creationId xmlns:a16="http://schemas.microsoft.com/office/drawing/2014/main" id="{C8B1F6D8-7245-C24F-25D9-5AD4B9E83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908c670a3_0_4614:notes">
            <a:extLst>
              <a:ext uri="{FF2B5EF4-FFF2-40B4-BE49-F238E27FC236}">
                <a16:creationId xmlns:a16="http://schemas.microsoft.com/office/drawing/2014/main" id="{F1BC4653-A0A9-1BE6-9981-2939F9DE0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237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E5296102-2860-49CC-CBFC-6870AF99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908c670a3_0_4614:notes">
            <a:extLst>
              <a:ext uri="{FF2B5EF4-FFF2-40B4-BE49-F238E27FC236}">
                <a16:creationId xmlns:a16="http://schemas.microsoft.com/office/drawing/2014/main" id="{B297F4EF-93B4-1E8D-8697-02A265546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908c670a3_0_4614:notes">
            <a:extLst>
              <a:ext uri="{FF2B5EF4-FFF2-40B4-BE49-F238E27FC236}">
                <a16:creationId xmlns:a16="http://schemas.microsoft.com/office/drawing/2014/main" id="{33C95914-587F-CBD5-1A50-359A16F69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95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468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32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1460665"/>
            <a:ext cx="7772400" cy="206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in Mathematics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Lecture 3</a:t>
            </a:r>
            <a:endParaRPr dirty="0"/>
          </a:p>
          <a:p>
            <a:pPr>
              <a:buSzPct val="100000"/>
            </a:pPr>
            <a:r>
              <a:rPr lang="en-US" dirty="0"/>
              <a:t>Classic ML. Part 2.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chemeClr val="dk1"/>
                </a:solidFill>
              </a:rPr>
              <a:t>Bar-Ilan University</a:t>
            </a:r>
            <a:r>
              <a:rPr lang="en-US" dirty="0">
                <a:solidFill>
                  <a:srgbClr val="888888"/>
                </a:solidFill>
              </a:rPr>
              <a:t> </a:t>
            </a:r>
            <a:endParaRPr dirty="0">
              <a:solidFill>
                <a:srgbClr val="88888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rgbClr val="888888"/>
                </a:solidFill>
              </a:rPr>
              <a:t> Nebius Academy | Stevens Institute of Technology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rgbClr val="888888"/>
                </a:solidFill>
              </a:rPr>
              <a:t>April </a:t>
            </a:r>
            <a:r>
              <a:rPr lang="en-US" dirty="0"/>
              <a:t>1</a:t>
            </a:r>
            <a:r>
              <a:rPr lang="en-US" dirty="0">
                <a:solidFill>
                  <a:srgbClr val="888888"/>
                </a:solidFill>
              </a:rPr>
              <a:t>,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268CF-A0C7-414E-6C24-DD270F893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540B-C766-7A2A-3D71-8AD1CBA7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Logistic Regression</a:t>
            </a:r>
            <a:endParaRPr lang="en-IL" dirty="0"/>
          </a:p>
        </p:txBody>
      </p:sp>
      <p:pic>
        <p:nvPicPr>
          <p:cNvPr id="4106" name="Picture 10" descr="Sigmoid Activation Function. Introduction | by Cognitive Creator | AI Mind">
            <a:extLst>
              <a:ext uri="{FF2B5EF4-FFF2-40B4-BE49-F238E27FC236}">
                <a16:creationId xmlns:a16="http://schemas.microsoft.com/office/drawing/2014/main" id="{80641E57-9E1D-1EDA-A2FD-A7F5D7B7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80" y="1250990"/>
            <a:ext cx="4227254" cy="31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918AC-7553-CC39-B0CF-75B56E3AB64B}"/>
                  </a:ext>
                </a:extLst>
              </p:cNvPr>
              <p:cNvSpPr txBox="1"/>
              <p:nvPr/>
            </p:nvSpPr>
            <p:spPr>
              <a:xfrm>
                <a:off x="457200" y="1250990"/>
                <a:ext cx="3809999" cy="3201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400" dirty="0"/>
                  <a:t>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L" sz="2400" dirty="0"/>
                  <a:t> is called </a:t>
                </a:r>
                <a:r>
                  <a:rPr lang="en-IL" sz="2400" b="1" dirty="0"/>
                  <a:t>sigmoid</a:t>
                </a:r>
                <a:r>
                  <a:rPr lang="en-IL" sz="2400" dirty="0"/>
                  <a:t>.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IL" sz="2400" dirty="0"/>
                  <a:t>.</a:t>
                </a:r>
              </a:p>
              <a:p>
                <a:endParaRPr lang="en-IL" sz="2400" dirty="0"/>
              </a:p>
              <a:p>
                <a:r>
                  <a:rPr lang="en-IL" sz="2400" dirty="0"/>
                  <a:t>It allows us to produce </a:t>
                </a:r>
                <a:r>
                  <a:rPr lang="en-IL" sz="2400" b="1" dirty="0"/>
                  <a:t>”probability” </a:t>
                </a:r>
                <a:r>
                  <a:rPr lang="en-IL" sz="2400" dirty="0"/>
                  <a:t>from regression output</a:t>
                </a:r>
                <a:r>
                  <a:rPr lang="en-IL" sz="2400" b="1" dirty="0"/>
                  <a:t>.</a:t>
                </a: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918AC-7553-CC39-B0CF-75B56E3AB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50990"/>
                <a:ext cx="3809999" cy="3201197"/>
              </a:xfrm>
              <a:prstGeom prst="rect">
                <a:avLst/>
              </a:prstGeom>
              <a:blipFill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6E8D47C-5E81-BEF3-66AB-DB72487337EC}"/>
              </a:ext>
            </a:extLst>
          </p:cNvPr>
          <p:cNvSpPr txBox="1"/>
          <p:nvPr/>
        </p:nvSpPr>
        <p:spPr>
          <a:xfrm>
            <a:off x="501702" y="4474432"/>
            <a:ext cx="8042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800" dirty="0"/>
              <a:t>In classification task we need to prodice labels.</a:t>
            </a:r>
          </a:p>
          <a:p>
            <a:pPr algn="ctr"/>
            <a:r>
              <a:rPr lang="en-IL" sz="2800" dirty="0"/>
              <a:t>How can we get labels from output of sigmoid?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4ECD5E-58BE-FB2C-6FEF-D2F32C4B8746}"/>
                  </a:ext>
                </a:extLst>
              </p:cNvPr>
              <p:cNvSpPr txBox="1"/>
              <p:nvPr/>
            </p:nvSpPr>
            <p:spPr>
              <a:xfrm>
                <a:off x="1506415" y="5496952"/>
                <a:ext cx="6131170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800" dirty="0"/>
                  <a:t>We 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sz="28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IL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L" sz="28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eqArr>
                      </m:e>
                    </m:d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4ECD5E-58BE-FB2C-6FEF-D2F32C4B8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15" y="5496952"/>
                <a:ext cx="6131170" cy="1053494"/>
              </a:xfrm>
              <a:prstGeom prst="rect">
                <a:avLst/>
              </a:prstGeom>
              <a:blipFill>
                <a:blip r:embed="rId4"/>
                <a:stretch>
                  <a:fillRect t="-200000" b="-29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401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815C7-88CA-93A1-0F3F-27DC8834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F87F-8597-C05D-B98D-A7113C9A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Loss Function</a:t>
            </a:r>
            <a:endParaRPr lang="en-IL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62D72A-D999-DD57-0CF5-85BB20A558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46185" y="1146636"/>
                <a:ext cx="8897815" cy="2282364"/>
              </a:xfrm>
            </p:spPr>
            <p:txBody>
              <a:bodyPr>
                <a:normAutofit fontScale="92500"/>
              </a:bodyPr>
              <a:lstStyle/>
              <a:p>
                <a:pPr marL="114300" indent="0">
                  <a:buNone/>
                </a:pPr>
                <a:r>
                  <a:rPr lang="en-US" sz="3200" b="0" dirty="0"/>
                  <a:t>Why not use MSE?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US" sz="3200" b="0" dirty="0"/>
              </a:p>
              <a:p>
                <a:r>
                  <a:rPr lang="en-IL" dirty="0"/>
                  <a:t>If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L" dirty="0"/>
                  <a:t>, then MSE is </a:t>
                </a:r>
                <a:r>
                  <a:rPr lang="en-US" b="1" dirty="0"/>
                  <a:t>non-convex</a:t>
                </a:r>
                <a:endParaRPr lang="en-IL" dirty="0"/>
              </a:p>
              <a:p>
                <a:r>
                  <a:rPr lang="en-US" dirty="0"/>
                  <a:t>Also t</a:t>
                </a:r>
                <a:r>
                  <a:rPr lang="en-IL" dirty="0"/>
                  <a:t>he MSE error will be bounded by 1</a:t>
                </a:r>
              </a:p>
              <a:p>
                <a:pPr marL="114300" indent="0">
                  <a:buNone/>
                </a:pPr>
                <a:endParaRPr lang="en-I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62D72A-D999-DD57-0CF5-85BB20A558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6185" y="1146636"/>
                <a:ext cx="8897815" cy="2282364"/>
              </a:xfrm>
              <a:blipFill>
                <a:blip r:embed="rId2"/>
                <a:stretch>
                  <a:fillRect l="-285" t="-25414" r="-5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4ED362-0F3A-FF4F-9774-93C7925D2380}"/>
                  </a:ext>
                </a:extLst>
              </p:cNvPr>
              <p:cNvSpPr txBox="1"/>
              <p:nvPr/>
            </p:nvSpPr>
            <p:spPr>
              <a:xfrm>
                <a:off x="457200" y="3429000"/>
                <a:ext cx="4754671" cy="3167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We maximize:</a:t>
                </a:r>
              </a:p>
              <a:p>
                <a:endParaRPr lang="en-US" sz="2800" b="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+mn-l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+mn-lt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+mn-lt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+mn-lt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+mn-lt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  <m:t>𝑖𝑓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+mn-lt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  <m:t>𝑖𝑓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n-lt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+mn-lt"/>
                      </a:rPr>
                      <m:t> −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</a:rPr>
                  <a:t> true class labels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+mn-lt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+mn-lt"/>
                      </a:rPr>
                      <m:t> −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</a:rPr>
                  <a:t> predicted probabilities</a:t>
                </a:r>
                <a:endParaRPr lang="en-IL" sz="2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4ED362-0F3A-FF4F-9774-93C7925D2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9000"/>
                <a:ext cx="4754671" cy="3167149"/>
              </a:xfrm>
              <a:prstGeom prst="rect">
                <a:avLst/>
              </a:prstGeom>
              <a:blipFill>
                <a:blip r:embed="rId3"/>
                <a:stretch>
                  <a:fillRect l="-4800" t="-42400" r="-533" b="-572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99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DA581-D90D-59C5-FFE1-F7D3A1F67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EE48-3BC1-4B6C-C8BB-5A502E5B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Loss Function</a:t>
            </a:r>
            <a:endParaRPr lang="en-IL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E14BC-0C6A-E5DA-9771-4BCFC6D454F3}"/>
                  </a:ext>
                </a:extLst>
              </p:cNvPr>
              <p:cNvSpPr txBox="1"/>
              <p:nvPr/>
            </p:nvSpPr>
            <p:spPr>
              <a:xfrm>
                <a:off x="457200" y="1257300"/>
                <a:ext cx="4754671" cy="1822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800" b="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EE14BC-0C6A-E5DA-9771-4BCFC6D4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57300"/>
                <a:ext cx="4754671" cy="1822935"/>
              </a:xfrm>
              <a:prstGeom prst="rect">
                <a:avLst/>
              </a:prstGeom>
              <a:blipFill>
                <a:blip r:embed="rId2"/>
                <a:stretch>
                  <a:fillRect l="-800" t="-95862" r="-533" b="-1482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2BFA60-090B-50F3-E57E-85410D5C7378}"/>
                  </a:ext>
                </a:extLst>
              </p:cNvPr>
              <p:cNvSpPr txBox="1"/>
              <p:nvPr/>
            </p:nvSpPr>
            <p:spPr>
              <a:xfrm>
                <a:off x="609600" y="3429000"/>
                <a:ext cx="7924800" cy="220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400" dirty="0"/>
                  <a:t>Natural way to measure the prediction quality: use Maximal likelihood:</a:t>
                </a:r>
              </a:p>
              <a:p>
                <a:endParaRPr lang="en-IL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∏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1 −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1 − 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2BFA60-090B-50F3-E57E-85410D5C7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429000"/>
                <a:ext cx="7924800" cy="2208553"/>
              </a:xfrm>
              <a:prstGeom prst="rect">
                <a:avLst/>
              </a:prstGeom>
              <a:blipFill>
                <a:blip r:embed="rId3"/>
                <a:stretch>
                  <a:fillRect l="-1282" t="-4571" b="-8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16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E18C-D82D-5892-AB29-2C5411D2C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A431-A56F-BCFC-C9C0-AD243538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Loss Function</a:t>
            </a:r>
            <a:endParaRPr lang="en-IL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A6E77-B9CF-24A9-A610-B184459E99FE}"/>
                  </a:ext>
                </a:extLst>
              </p:cNvPr>
              <p:cNvSpPr txBox="1"/>
              <p:nvPr/>
            </p:nvSpPr>
            <p:spPr>
              <a:xfrm>
                <a:off x="177800" y="1270000"/>
                <a:ext cx="8788400" cy="2854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r>
                  <a:rPr lang="en-IL" sz="2400" dirty="0"/>
                  <a:t>Using the logarithm can be beneficial: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nary>
                    </m:oMath>
                  </m:oMathPara>
                </a14:m>
                <a:endParaRPr lang="en-IL" sz="2400" dirty="0"/>
              </a:p>
              <a:p>
                <a:pPr/>
                <a:endParaRPr lang="en-IL" sz="2400" dirty="0"/>
              </a:p>
              <a:p>
                <a:pPr/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A6E77-B9CF-24A9-A610-B184459E9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270000"/>
                <a:ext cx="8788400" cy="2854884"/>
              </a:xfrm>
              <a:prstGeom prst="rect">
                <a:avLst/>
              </a:prstGeom>
              <a:blipFill>
                <a:blip r:embed="rId2"/>
                <a:stretch>
                  <a:fillRect l="-2017" t="-17257" b="-256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8E8130-5F7B-AED5-FA83-34D2E8972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01" y="3163799"/>
            <a:ext cx="2008933" cy="34505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4B815-E61C-DA42-051A-22801FB03463}"/>
                  </a:ext>
                </a:extLst>
              </p:cNvPr>
              <p:cNvSpPr txBox="1"/>
              <p:nvPr/>
            </p:nvSpPr>
            <p:spPr>
              <a:xfrm>
                <a:off x="7128510" y="3948490"/>
                <a:ext cx="155829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US" sz="24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IL" sz="3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4B815-E61C-DA42-051A-22801FB03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510" y="3948490"/>
                <a:ext cx="155829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6FCEB2-6F63-21F2-854E-1619557AFF49}"/>
                  </a:ext>
                </a:extLst>
              </p:cNvPr>
              <p:cNvSpPr txBox="1"/>
              <p:nvPr/>
            </p:nvSpPr>
            <p:spPr>
              <a:xfrm>
                <a:off x="7549106" y="5540592"/>
                <a:ext cx="717097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6FCEB2-6F63-21F2-854E-1619557A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106" y="5540592"/>
                <a:ext cx="717097" cy="46166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6207C5-04AF-082F-189B-F31639E09589}"/>
                  </a:ext>
                </a:extLst>
              </p:cNvPr>
              <p:cNvSpPr txBox="1"/>
              <p:nvPr/>
            </p:nvSpPr>
            <p:spPr>
              <a:xfrm>
                <a:off x="-206630" y="3948490"/>
                <a:ext cx="6470374" cy="1562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6207C5-04AF-082F-189B-F31639E09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630" y="3948490"/>
                <a:ext cx="6470374" cy="1562479"/>
              </a:xfrm>
              <a:prstGeom prst="rect">
                <a:avLst/>
              </a:prstGeom>
              <a:blipFill>
                <a:blip r:embed="rId6"/>
                <a:stretch>
                  <a:fillRect t="-97561" b="-15122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365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901D-7314-FE68-AC6E-F648D986C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75D4-3F91-F065-45F9-855330DF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Loss Function</a:t>
            </a:r>
            <a:endParaRPr lang="en-IL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74064F6-BABC-302B-799D-0E66998296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46185" y="1600200"/>
                <a:ext cx="8897815" cy="4525963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(1 −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b="1" dirty="0">
                  <a:solidFill>
                    <a:srgbClr val="0E0E0E"/>
                  </a:solidFill>
                  <a:effectLst/>
                  <a:latin typeface="+mn-lt"/>
                </a:endParaRPr>
              </a:p>
              <a:p>
                <a:pPr marL="114300" indent="0">
                  <a:buNone/>
                </a:pPr>
                <a:endParaRPr lang="en-US" b="1" dirty="0">
                  <a:solidFill>
                    <a:srgbClr val="0E0E0E"/>
                  </a:solidFill>
                  <a:effectLst/>
                  <a:latin typeface="+mn-lt"/>
                </a:endParaRP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0E0E0E"/>
                    </a:solidFill>
                    <a:latin typeface="+mn-lt"/>
                  </a:rPr>
                  <a:t>Our goal is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E0E0E"/>
                    </a:solidFill>
                    <a:latin typeface="+mn-lt"/>
                  </a:rPr>
                  <a:t> that </a:t>
                </a:r>
                <a:r>
                  <a:rPr lang="en-US" dirty="0">
                    <a:solidFill>
                      <a:srgbClr val="0E0E0E"/>
                    </a:solidFill>
                    <a:effectLst/>
                    <a:latin typeface="+mn-lt"/>
                  </a:rPr>
                  <a:t>minimizes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E0E0E"/>
                    </a:solidFill>
                    <a:effectLst/>
                    <a:latin typeface="+mn-lt"/>
                  </a:rPr>
                  <a:t>.</a:t>
                </a:r>
              </a:p>
              <a:p>
                <a:pPr marL="114300" indent="0">
                  <a:buNone/>
                </a:pPr>
                <a:endParaRPr lang="en-US" dirty="0">
                  <a:solidFill>
                    <a:srgbClr val="0E0E0E"/>
                  </a:solidFill>
                  <a:latin typeface="+mn-lt"/>
                </a:endParaRP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0E0E0E"/>
                    </a:solidFill>
                    <a:latin typeface="+mn-lt"/>
                  </a:rPr>
                  <a:t>In regression we had an exact solution: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)</m:t>
                          </m:r>
                        </m:e>
                        <m:sup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.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0E0E0E"/>
                  </a:solidFill>
                  <a:latin typeface="+mn-lt"/>
                </a:endParaRPr>
              </a:p>
              <a:p>
                <a:pPr marL="114300" indent="0">
                  <a:buNone/>
                </a:pPr>
                <a:endParaRPr lang="en-IL" dirty="0">
                  <a:latin typeface="+mn-l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74064F6-BABC-302B-799D-0E66998296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6185" y="1600200"/>
                <a:ext cx="8897815" cy="4525963"/>
              </a:xfrm>
              <a:blipFill>
                <a:blip r:embed="rId2"/>
                <a:stretch>
                  <a:fillRect l="-428" t="-350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11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58B20-5556-AF0A-8EFA-E63584751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1BEB-DDA8-4B09-5F64-E3108BBE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Loss Function</a:t>
            </a:r>
            <a:endParaRPr lang="en-IL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E6A12A-73D6-88A8-01BF-C73FB285C3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3784" y="1417638"/>
                <a:ext cx="8956431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114300" indent="0">
                  <a:buNone/>
                </a:pPr>
                <a:r>
                  <a:rPr lang="en-IL" dirty="0"/>
                  <a:t>In Logistic Regression, we do not have the </a:t>
                </a:r>
                <a:r>
                  <a:rPr lang="en-IL" b="1" dirty="0"/>
                  <a:t>exact solution.</a:t>
                </a:r>
              </a:p>
              <a:p>
                <a:pPr marL="114300" indent="0">
                  <a:buNone/>
                </a:pPr>
                <a:endParaRPr lang="en-IL" b="1" dirty="0"/>
              </a:p>
              <a:p>
                <a:pPr marL="114300" indent="0">
                  <a:buNone/>
                </a:pPr>
                <a:r>
                  <a:rPr lang="en-IL" dirty="0"/>
                  <a:t>However…</a:t>
                </a:r>
              </a:p>
              <a:p>
                <a:pPr marL="114300" indent="0">
                  <a:buNone/>
                </a:pPr>
                <a:endParaRPr lang="en-IL" dirty="0"/>
              </a:p>
              <a:p>
                <a:pPr marL="114300" indent="0" algn="ctr">
                  <a:buNone/>
                </a:pPr>
                <a:r>
                  <a:rPr lang="en-IL" dirty="0"/>
                  <a:t>The optimal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E0E0E"/>
                    </a:solidFill>
                    <a:effectLst/>
                    <a:latin typeface="+mn-lt"/>
                  </a:rPr>
                  <a:t> minimizes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E0E0E"/>
                    </a:solidFill>
                    <a:effectLst/>
                    <a:latin typeface="+mn-lt"/>
                  </a:rPr>
                  <a:t>.</a:t>
                </a:r>
                <a:endParaRPr lang="en-IL" dirty="0">
                  <a:solidFill>
                    <a:srgbClr val="0E0E0E"/>
                  </a:solidFill>
                  <a:effectLst/>
                  <a:latin typeface="+mn-lt"/>
                </a:endParaRPr>
              </a:p>
              <a:p>
                <a:pPr marL="114300" indent="0" algn="ctr">
                  <a:buNone/>
                </a:pPr>
                <a:endParaRPr lang="en-IL" dirty="0">
                  <a:solidFill>
                    <a:srgbClr val="0E0E0E"/>
                  </a:solidFill>
                  <a:latin typeface="+mn-lt"/>
                </a:endParaRPr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E0E0E"/>
                  </a:solidFill>
                  <a:effectLst/>
                  <a:latin typeface="+mn-lt"/>
                </a:endParaRPr>
              </a:p>
              <a:p>
                <a:pPr marL="114300" indent="0" algn="ctr">
                  <a:buNone/>
                </a:pPr>
                <a:br>
                  <a:rPr lang="en-US" dirty="0">
                    <a:solidFill>
                      <a:srgbClr val="0E0E0E"/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E0E0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E0E0E"/>
                    </a:solidFill>
                    <a:effectLst/>
                    <a:latin typeface="+mn-lt"/>
                  </a:rPr>
                  <a:t> is </a:t>
                </a:r>
                <a:r>
                  <a:rPr lang="en-US" b="1" dirty="0">
                    <a:solidFill>
                      <a:srgbClr val="0E0E0E"/>
                    </a:solidFill>
                    <a:effectLst/>
                    <a:latin typeface="+mn-lt"/>
                  </a:rPr>
                  <a:t>convex</a:t>
                </a:r>
                <a:r>
                  <a:rPr lang="en-US" dirty="0">
                    <a:solidFill>
                      <a:srgbClr val="0E0E0E"/>
                    </a:solidFill>
                    <a:effectLst/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E0E0E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E0E0E"/>
                    </a:solidFill>
                  </a:rPr>
                  <a:t> only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0E0E0E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0E0E0E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E6A12A-73D6-88A8-01BF-C73FB285C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3784" y="1417638"/>
                <a:ext cx="8956431" cy="4525963"/>
              </a:xfrm>
              <a:blipFill>
                <a:blip r:embed="rId2"/>
                <a:stretch>
                  <a:fillRect l="-283" t="-195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12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FE2C1-00EF-F0FB-9447-5F37A07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D15F-82F3-BC05-8DE2-7CB203ED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Gradient Descent</a:t>
            </a:r>
            <a:endParaRPr lang="en-IL" dirty="0"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681E56-79F6-8761-C026-D3F249868FDF}"/>
              </a:ext>
            </a:extLst>
          </p:cNvPr>
          <p:cNvGrpSpPr/>
          <p:nvPr/>
        </p:nvGrpSpPr>
        <p:grpSpPr>
          <a:xfrm>
            <a:off x="178838" y="2557785"/>
            <a:ext cx="4534135" cy="2724665"/>
            <a:chOff x="907295" y="2020763"/>
            <a:chExt cx="2757278" cy="15351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064379-C67C-A5E7-FA09-8061EF5D71DB}"/>
                </a:ext>
              </a:extLst>
            </p:cNvPr>
            <p:cNvCxnSpPr>
              <a:cxnSpLocks/>
            </p:cNvCxnSpPr>
            <p:nvPr/>
          </p:nvCxnSpPr>
          <p:spPr>
            <a:xfrm rot="420000">
              <a:off x="2165943" y="3493518"/>
              <a:ext cx="100361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917F0BB-9DA3-2D88-E536-450A24F4E810}"/>
                </a:ext>
              </a:extLst>
            </p:cNvPr>
            <p:cNvSpPr/>
            <p:nvPr/>
          </p:nvSpPr>
          <p:spPr>
            <a:xfrm rot="1800000">
              <a:off x="1604707" y="2424111"/>
              <a:ext cx="1394460" cy="43098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B267C8-4FA1-3F91-DB86-5A5E331D32C2}"/>
                </a:ext>
              </a:extLst>
            </p:cNvPr>
            <p:cNvSpPr/>
            <p:nvPr/>
          </p:nvSpPr>
          <p:spPr>
            <a:xfrm rot="1800000">
              <a:off x="1386800" y="2268967"/>
              <a:ext cx="1810592" cy="741269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B1381C-341C-606A-A488-8C896BBF16DE}"/>
                </a:ext>
              </a:extLst>
            </p:cNvPr>
            <p:cNvSpPr/>
            <p:nvPr/>
          </p:nvSpPr>
          <p:spPr>
            <a:xfrm rot="1800000">
              <a:off x="1163983" y="2158792"/>
              <a:ext cx="2243904" cy="101067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4DB645A-BD0E-10B5-103A-85119152B4DF}"/>
                </a:ext>
              </a:extLst>
            </p:cNvPr>
            <p:cNvSpPr/>
            <p:nvPr/>
          </p:nvSpPr>
          <p:spPr>
            <a:xfrm rot="1800000">
              <a:off x="907295" y="2020763"/>
              <a:ext cx="2757278" cy="1286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87D0747-6AD7-C3CD-A19D-F69C6EF4EC37}"/>
                </a:ext>
              </a:extLst>
            </p:cNvPr>
            <p:cNvCxnSpPr>
              <a:cxnSpLocks/>
            </p:cNvCxnSpPr>
            <p:nvPr/>
          </p:nvCxnSpPr>
          <p:spPr>
            <a:xfrm rot="120000">
              <a:off x="2189044" y="3174837"/>
              <a:ext cx="100361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D4041B-F362-DEA4-D583-C1B2C95E3598}"/>
                </a:ext>
              </a:extLst>
            </p:cNvPr>
            <p:cNvSpPr/>
            <p:nvPr/>
          </p:nvSpPr>
          <p:spPr>
            <a:xfrm rot="1800000">
              <a:off x="1820991" y="2471302"/>
              <a:ext cx="937934" cy="29777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D5B26E-03DB-D57A-552C-E074ADAA6CC9}"/>
                </a:ext>
              </a:extLst>
            </p:cNvPr>
            <p:cNvCxnSpPr>
              <a:cxnSpLocks/>
            </p:cNvCxnSpPr>
            <p:nvPr/>
          </p:nvCxnSpPr>
          <p:spPr>
            <a:xfrm rot="18660000">
              <a:off x="2124060" y="2899757"/>
              <a:ext cx="100361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D05C6A-44BC-8EE2-32A5-6ED497DFEAF5}"/>
                </a:ext>
              </a:extLst>
            </p:cNvPr>
            <p:cNvCxnSpPr>
              <a:cxnSpLocks/>
            </p:cNvCxnSpPr>
            <p:nvPr/>
          </p:nvCxnSpPr>
          <p:spPr>
            <a:xfrm rot="-2940000" flipV="1">
              <a:off x="2562806" y="2565841"/>
              <a:ext cx="0" cy="3512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952903-A36B-63C7-93D1-9515D730A635}"/>
                </a:ext>
              </a:extLst>
            </p:cNvPr>
            <p:cNvSpPr/>
            <p:nvPr/>
          </p:nvSpPr>
          <p:spPr>
            <a:xfrm>
              <a:off x="2619399" y="2779803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C2D8ECC-30E8-56DC-A7C2-D34F425C51FD}"/>
                </a:ext>
              </a:extLst>
            </p:cNvPr>
            <p:cNvCxnSpPr>
              <a:cxnSpLocks/>
            </p:cNvCxnSpPr>
            <p:nvPr/>
          </p:nvCxnSpPr>
          <p:spPr>
            <a:xfrm rot="120000" flipV="1">
              <a:off x="2695282" y="2851940"/>
              <a:ext cx="0" cy="3512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EBB59BC-9BF9-6FBA-7F2F-3C92E2315BEF}"/>
                </a:ext>
              </a:extLst>
            </p:cNvPr>
            <p:cNvSpPr/>
            <p:nvPr/>
          </p:nvSpPr>
          <p:spPr>
            <a:xfrm>
              <a:off x="2621652" y="3107338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226EED2-0B7A-A3E8-B1F3-D473420F52F6}"/>
                </a:ext>
              </a:extLst>
            </p:cNvPr>
            <p:cNvCxnSpPr>
              <a:cxnSpLocks/>
            </p:cNvCxnSpPr>
            <p:nvPr/>
          </p:nvCxnSpPr>
          <p:spPr>
            <a:xfrm rot="420000" flipV="1">
              <a:off x="2667749" y="3174838"/>
              <a:ext cx="0" cy="3512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87B280C-B974-E75F-5E65-48410CA9E5D8}"/>
                </a:ext>
              </a:extLst>
            </p:cNvPr>
            <p:cNvSpPr/>
            <p:nvPr/>
          </p:nvSpPr>
          <p:spPr>
            <a:xfrm>
              <a:off x="2577148" y="3420937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0EDBE7-193A-752A-5B78-74889DC5E02D}"/>
                  </a:ext>
                </a:extLst>
              </p:cNvPr>
              <p:cNvSpPr txBox="1"/>
              <p:nvPr/>
            </p:nvSpPr>
            <p:spPr>
              <a:xfrm>
                <a:off x="3147657" y="3972635"/>
                <a:ext cx="3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0EDBE7-193A-752A-5B78-74889DC5E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57" y="3972635"/>
                <a:ext cx="35253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E8BE986-4C27-73BF-D44F-BCCA7F3123FE}"/>
                  </a:ext>
                </a:extLst>
              </p:cNvPr>
              <p:cNvSpPr txBox="1"/>
              <p:nvPr/>
            </p:nvSpPr>
            <p:spPr>
              <a:xfrm>
                <a:off x="3153896" y="3370263"/>
                <a:ext cx="3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E8BE986-4C27-73BF-D44F-BCCA7F31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896" y="3370263"/>
                <a:ext cx="35253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11A792-6935-9AF4-56FC-51E8EAAFB994}"/>
                  </a:ext>
                </a:extLst>
              </p:cNvPr>
              <p:cNvSpPr txBox="1"/>
              <p:nvPr/>
            </p:nvSpPr>
            <p:spPr>
              <a:xfrm>
                <a:off x="3136625" y="2986930"/>
                <a:ext cx="3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11A792-6935-9AF4-56FC-51E8EAA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625" y="2986930"/>
                <a:ext cx="35253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D2FEEE-975F-C04F-8571-1D36BD3A19E5}"/>
                  </a:ext>
                </a:extLst>
              </p:cNvPr>
              <p:cNvSpPr txBox="1"/>
              <p:nvPr/>
            </p:nvSpPr>
            <p:spPr>
              <a:xfrm>
                <a:off x="4930345" y="2740616"/>
                <a:ext cx="4007450" cy="230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+mn-lt"/>
                  </a:rPr>
                  <a:t>Iterative algorithm:</a:t>
                </a:r>
              </a:p>
              <a:p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0" i="1" dirty="0">
                  <a:latin typeface="+mn-lt"/>
                </a:endParaRPr>
              </a:p>
              <a:p>
                <a:endParaRPr lang="en-US" sz="2800" i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IL" sz="2800" dirty="0">
                    <a:latin typeface="+mn-lt"/>
                  </a:rPr>
                  <a:t>learning rate (LR).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D2FEEE-975F-C04F-8571-1D36BD3A1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345" y="2740616"/>
                <a:ext cx="4007450" cy="2302233"/>
              </a:xfrm>
              <a:prstGeom prst="rect">
                <a:avLst/>
              </a:prstGeom>
              <a:blipFill>
                <a:blip r:embed="rId5"/>
                <a:stretch>
                  <a:fillRect l="-3165" t="-3315" b="-66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08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C86C-B3B9-6A72-E87E-F747DBAE9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C68E-1DEB-6F98-4E92-22AC03C3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Learning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119F64-C9F5-5E4C-B59F-C691C12720AD}"/>
                  </a:ext>
                </a:extLst>
              </p:cNvPr>
              <p:cNvSpPr/>
              <p:nvPr/>
            </p:nvSpPr>
            <p:spPr>
              <a:xfrm>
                <a:off x="5622131" y="4322486"/>
                <a:ext cx="423863" cy="43338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119F64-C9F5-5E4C-B59F-C691C1272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131" y="4322486"/>
                <a:ext cx="423863" cy="433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graph with a red and blue line&#10;&#10;Description automatically generated">
            <a:extLst>
              <a:ext uri="{FF2B5EF4-FFF2-40B4-BE49-F238E27FC236}">
                <a16:creationId xmlns:a16="http://schemas.microsoft.com/office/drawing/2014/main" id="{CDAC8CAB-1A6E-D386-9D15-F5BC551F6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98" y="2927542"/>
            <a:ext cx="4297702" cy="3223276"/>
          </a:xfrm>
          <a:prstGeom prst="rect">
            <a:avLst/>
          </a:prstGeom>
        </p:spPr>
      </p:pic>
      <p:pic>
        <p:nvPicPr>
          <p:cNvPr id="6" name="Picture 5" descr="A graph of a graph with a red and blue line&#10;&#10;Description automatically generated">
            <a:extLst>
              <a:ext uri="{FF2B5EF4-FFF2-40B4-BE49-F238E27FC236}">
                <a16:creationId xmlns:a16="http://schemas.microsoft.com/office/drawing/2014/main" id="{ACD8B802-F8FD-0E22-AC77-EE6386B66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8" y="2952609"/>
            <a:ext cx="4264278" cy="31982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FC9FC7-4911-581B-778C-126D6F534202}"/>
                  </a:ext>
                </a:extLst>
              </p:cNvPr>
              <p:cNvSpPr txBox="1"/>
              <p:nvPr/>
            </p:nvSpPr>
            <p:spPr>
              <a:xfrm>
                <a:off x="2286000" y="1479477"/>
                <a:ext cx="5237922" cy="161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+mn-lt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+mn-lt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+mn-lt"/>
                            </a:rPr>
                            <m:t>𝑘</m:t>
                          </m:r>
                          <m:r>
                            <a:rPr lang="en-US" sz="2400" i="1">
                              <a:latin typeface="+mn-lt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+mn-lt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+mn-lt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+mn-lt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+mn-lt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+mn-lt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+mn-lt"/>
                        </a:rPr>
                        <m:t>𝛼</m:t>
                      </m:r>
                      <m:sSub>
                        <m:sSubPr>
                          <m:ctrlPr>
                            <a:rPr lang="en-US" sz="2400" i="1">
                              <a:latin typeface="+mn-l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+mn-lt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latin typeface="+mn-lt"/>
                            </a:rPr>
                            <m:t>𝑤</m:t>
                          </m:r>
                        </m:sub>
                      </m:sSub>
                      <m:r>
                        <a:rPr lang="en-US" sz="2400" i="1">
                          <a:latin typeface="+mn-lt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+mn-l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+mn-lt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+mn-lt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+mn-lt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latin typeface="+mn-lt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+mn-lt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+mn-lt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+mn-lt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+mn-lt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+mn-l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+mn-l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2400" dirty="0">
                  <a:latin typeface="+mn-lt"/>
                </a:endParaRPr>
              </a:p>
              <a:p>
                <a:pPr/>
                <a:endParaRPr lang="en-IL" sz="2400" dirty="0">
                  <a:latin typeface="+mn-lt"/>
                </a:endParaRPr>
              </a:p>
              <a:p>
                <a:pPr algn="ctr"/>
                <a:r>
                  <a:rPr lang="en-US" sz="2400" kern="0" dirty="0">
                    <a:latin typeface="+mn-lt"/>
                    <a:sym typeface="Raleway"/>
                  </a:rPr>
                  <a:t>It is important to select a goo</a:t>
                </a:r>
                <a:r>
                  <a:rPr lang="en-US" sz="2400" dirty="0">
                    <a:latin typeface="+mn-lt"/>
                    <a:sym typeface="Raleway"/>
                  </a:rPr>
                  <a:t>d </a:t>
                </a:r>
                <a:r>
                  <a:rPr lang="en-US" sz="2400" kern="0" dirty="0">
                    <a:latin typeface="+mn-lt"/>
                    <a:sym typeface="Raleway"/>
                  </a:rPr>
                  <a:t>Learning rate</a:t>
                </a:r>
                <a:endParaRPr lang="en-IL" sz="2400" b="1" dirty="0">
                  <a:latin typeface="+mn-lt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FC9FC7-4911-581B-778C-126D6F53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79477"/>
                <a:ext cx="5237922" cy="1617174"/>
              </a:xfrm>
              <a:prstGeom prst="rect">
                <a:avLst/>
              </a:prstGeom>
              <a:blipFill>
                <a:blip r:embed="rId6"/>
                <a:stretch>
                  <a:fillRect b="-7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50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9FD06-1054-F5F5-541B-797A77F7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202C-4C3E-BC1B-BC16-44C102C3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Learning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693F66-6571-889D-2835-BAE279F02B62}"/>
                  </a:ext>
                </a:extLst>
              </p:cNvPr>
              <p:cNvSpPr txBox="1"/>
              <p:nvPr/>
            </p:nvSpPr>
            <p:spPr>
              <a:xfrm>
                <a:off x="2286000" y="1479477"/>
                <a:ext cx="5237922" cy="1986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+mn-lt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+mn-lt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+mn-lt"/>
                            </a:rPr>
                            <m:t>𝑘</m:t>
                          </m:r>
                          <m:r>
                            <a:rPr lang="en-US" sz="2400" i="1">
                              <a:latin typeface="+mn-lt"/>
                            </a:rPr>
                            <m:t>+1</m:t>
                          </m:r>
                        </m:sup>
                      </m:sSup>
                      <m:r>
                        <a:rPr lang="en-US" sz="2400" i="1">
                          <a:latin typeface="+mn-lt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+mn-lt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+mn-lt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+mn-lt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+mn-lt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+mn-lt"/>
                        </a:rPr>
                        <m:t>𝛼</m:t>
                      </m:r>
                      <m:sSub>
                        <m:sSubPr>
                          <m:ctrlPr>
                            <a:rPr lang="en-US" sz="2400" i="1">
                              <a:latin typeface="+mn-lt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+mn-lt"/>
                            </a:rPr>
                            <m:t>∇</m:t>
                          </m:r>
                        </m:e>
                        <m:sub>
                          <m:r>
                            <a:rPr lang="en-US" sz="2400" i="1">
                              <a:latin typeface="+mn-lt"/>
                            </a:rPr>
                            <m:t>𝑤</m:t>
                          </m:r>
                        </m:sub>
                      </m:sSub>
                      <m:r>
                        <a:rPr lang="en-US" sz="2400" i="1">
                          <a:latin typeface="+mn-lt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+mn-l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+mn-lt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+mn-lt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+mn-lt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latin typeface="+mn-lt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+mn-lt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+mn-lt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+mn-lt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+mn-lt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+mn-lt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+mn-l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+mn-l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2400" dirty="0">
                  <a:latin typeface="+mn-lt"/>
                </a:endParaRPr>
              </a:p>
              <a:p>
                <a:pPr algn="ctr"/>
                <a:endParaRPr lang="en-IL" sz="2400" dirty="0">
                  <a:latin typeface="+mn-lt"/>
                </a:endParaRPr>
              </a:p>
              <a:p>
                <a:pPr algn="ctr"/>
                <a:r>
                  <a:rPr lang="en-US" sz="2400" kern="0" dirty="0">
                    <a:latin typeface="+mn-lt"/>
                    <a:sym typeface="Raleway"/>
                  </a:rPr>
                  <a:t>It is important to select a goo</a:t>
                </a:r>
                <a:r>
                  <a:rPr lang="en-US" sz="2400" dirty="0">
                    <a:latin typeface="+mn-lt"/>
                    <a:sym typeface="Raleway"/>
                  </a:rPr>
                  <a:t>d </a:t>
                </a:r>
                <a:r>
                  <a:rPr lang="en-US" sz="2400" kern="0" dirty="0">
                    <a:latin typeface="+mn-lt"/>
                    <a:sym typeface="Raleway"/>
                  </a:rPr>
                  <a:t>Learning rate</a:t>
                </a:r>
                <a:endParaRPr lang="en-IL" sz="2400" b="1" dirty="0">
                  <a:latin typeface="+mn-lt"/>
                </a:endParaRPr>
              </a:p>
              <a:p>
                <a:pPr algn="ctr"/>
                <a:endParaRPr lang="en-IL" sz="2400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693F66-6571-889D-2835-BAE279F02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79477"/>
                <a:ext cx="5237922" cy="1986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79C465-D3FD-A278-CF34-F020C05A3C8D}"/>
                  </a:ext>
                </a:extLst>
              </p:cNvPr>
              <p:cNvSpPr/>
              <p:nvPr/>
            </p:nvSpPr>
            <p:spPr>
              <a:xfrm>
                <a:off x="5622131" y="4322486"/>
                <a:ext cx="423863" cy="43338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79C465-D3FD-A278-CF34-F020C05A3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131" y="4322486"/>
                <a:ext cx="423863" cy="433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 with a red and blue oval&#10;&#10;Description automatically generated">
            <a:extLst>
              <a:ext uri="{FF2B5EF4-FFF2-40B4-BE49-F238E27FC236}">
                <a16:creationId xmlns:a16="http://schemas.microsoft.com/office/drawing/2014/main" id="{28F3165F-3C8E-12D5-7BDB-59FDAC063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72" y="3016228"/>
            <a:ext cx="4639056" cy="34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4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0519-8DCE-D1F8-DF57-D8CAB67A8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7F61-5832-CD17-F3FC-2DD4022F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Badly conditioned problems</a:t>
            </a:r>
            <a:endParaRPr lang="en-IL" dirty="0"/>
          </a:p>
        </p:txBody>
      </p:sp>
      <p:pic>
        <p:nvPicPr>
          <p:cNvPr id="4" name="Picture 3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CBA807B1-32F6-89D0-C4A2-B8BE70A1B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0" y="1417638"/>
            <a:ext cx="581152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0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This Course</a:t>
            </a:r>
            <a:endParaRPr/>
          </a:p>
        </p:txBody>
      </p:sp>
      <p:sp>
        <p:nvSpPr>
          <p:cNvPr id="272" name="Google Shape;272;p10"/>
          <p:cNvSpPr txBox="1">
            <a:spLocks noGrp="1"/>
          </p:cNvSpPr>
          <p:nvPr>
            <p:ph type="body" idx="1"/>
          </p:nvPr>
        </p:nvSpPr>
        <p:spPr>
          <a:xfrm>
            <a:off x="457200" y="1709800"/>
            <a:ext cx="8229600" cy="4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trike="sngStrike" dirty="0"/>
              <a:t>1 week: Intro</a:t>
            </a:r>
            <a:endParaRPr strike="sngStrike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50"/>
                </a:solidFill>
              </a:rPr>
              <a:t>2 weeks: Classic ML</a:t>
            </a:r>
            <a:endParaRPr dirty="0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2 weeks: Deep Learning in Mathematics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3 weeks: Math as an NLP problem (LLMs etc.)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3 weeks: Reinforcement Learning (RL) in Math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1 week: Advanced AI topics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1 week: Project Presentations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95C6C-564E-FF5C-42BF-CCE629DFF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563C-12AC-EE1F-6FD4-87E8828C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Learning Rate</a:t>
            </a: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55EFAE3E-D4DD-D0AC-1147-CE1BA2A17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b="23263"/>
          <a:stretch/>
        </p:blipFill>
        <p:spPr>
          <a:xfrm>
            <a:off x="0" y="2405642"/>
            <a:ext cx="4333933" cy="2618998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3B121345-1C68-6626-35DD-4A999F837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b="30355"/>
          <a:stretch/>
        </p:blipFill>
        <p:spPr>
          <a:xfrm>
            <a:off x="4333933" y="2405642"/>
            <a:ext cx="4740191" cy="2615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C931EA-A557-4C45-4EC6-E892D916DCDF}"/>
              </a:ext>
            </a:extLst>
          </p:cNvPr>
          <p:cNvSpPr txBox="1"/>
          <p:nvPr/>
        </p:nvSpPr>
        <p:spPr>
          <a:xfrm>
            <a:off x="675861" y="1650030"/>
            <a:ext cx="80109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800" kern="0" dirty="0">
                <a:solidFill>
                  <a:schemeClr val="tx1"/>
                </a:solidFill>
                <a:latin typeface="+mn-lt"/>
                <a:cs typeface="Arial"/>
                <a:sym typeface="Raleway"/>
              </a:rPr>
              <a:t>Gradient descent may get stuck in local optima</a:t>
            </a:r>
          </a:p>
        </p:txBody>
      </p:sp>
    </p:spTree>
    <p:extLst>
      <p:ext uri="{BB962C8B-B14F-4D97-AF65-F5344CB8AC3E}">
        <p14:creationId xmlns:p14="http://schemas.microsoft.com/office/powerpoint/2010/main" val="238303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68AE8-6925-DCDC-2043-326544D11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57FD-AB82-36CD-E9EF-2BBF4F0E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Gradient Descent</a:t>
            </a:r>
            <a:endParaRPr lang="en-IL" dirty="0"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171CEDA-A0E9-D49D-481B-B65386A96399}"/>
              </a:ext>
            </a:extLst>
          </p:cNvPr>
          <p:cNvGrpSpPr/>
          <p:nvPr/>
        </p:nvGrpSpPr>
        <p:grpSpPr>
          <a:xfrm>
            <a:off x="178838" y="1617885"/>
            <a:ext cx="4534135" cy="2724665"/>
            <a:chOff x="907295" y="2020763"/>
            <a:chExt cx="2757278" cy="15351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61A0DC-B85E-7728-503B-8A5C00061EE0}"/>
                </a:ext>
              </a:extLst>
            </p:cNvPr>
            <p:cNvCxnSpPr>
              <a:cxnSpLocks/>
            </p:cNvCxnSpPr>
            <p:nvPr/>
          </p:nvCxnSpPr>
          <p:spPr>
            <a:xfrm rot="420000">
              <a:off x="2165943" y="3493518"/>
              <a:ext cx="100361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7546A6E-4BF9-0B01-E7A7-94CFB3719AFC}"/>
                </a:ext>
              </a:extLst>
            </p:cNvPr>
            <p:cNvSpPr/>
            <p:nvPr/>
          </p:nvSpPr>
          <p:spPr>
            <a:xfrm rot="1800000">
              <a:off x="1604707" y="2424111"/>
              <a:ext cx="1394460" cy="43098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608B82-16DF-6736-22F0-6188B67A2191}"/>
                </a:ext>
              </a:extLst>
            </p:cNvPr>
            <p:cNvSpPr/>
            <p:nvPr/>
          </p:nvSpPr>
          <p:spPr>
            <a:xfrm rot="1800000">
              <a:off x="1386800" y="2268967"/>
              <a:ext cx="1810592" cy="741269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F3BA74-09E6-CA07-B24C-DB73EA913A14}"/>
                </a:ext>
              </a:extLst>
            </p:cNvPr>
            <p:cNvSpPr/>
            <p:nvPr/>
          </p:nvSpPr>
          <p:spPr>
            <a:xfrm rot="1800000">
              <a:off x="1163983" y="2158792"/>
              <a:ext cx="2243904" cy="101067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2BEEC7D-FC32-C8B4-065D-9E9CA7BDCEED}"/>
                </a:ext>
              </a:extLst>
            </p:cNvPr>
            <p:cNvSpPr/>
            <p:nvPr/>
          </p:nvSpPr>
          <p:spPr>
            <a:xfrm rot="1800000">
              <a:off x="907295" y="2020763"/>
              <a:ext cx="2757278" cy="1286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4CE358F-D12C-EAC2-9F5B-A64A6BE97D03}"/>
                </a:ext>
              </a:extLst>
            </p:cNvPr>
            <p:cNvCxnSpPr>
              <a:cxnSpLocks/>
            </p:cNvCxnSpPr>
            <p:nvPr/>
          </p:nvCxnSpPr>
          <p:spPr>
            <a:xfrm rot="120000">
              <a:off x="2189044" y="3174837"/>
              <a:ext cx="100361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F780BA0-2218-5603-D22B-1196132804C3}"/>
                </a:ext>
              </a:extLst>
            </p:cNvPr>
            <p:cNvSpPr/>
            <p:nvPr/>
          </p:nvSpPr>
          <p:spPr>
            <a:xfrm rot="1800000">
              <a:off x="1820991" y="2471302"/>
              <a:ext cx="937934" cy="29777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B9BE18D-AC0B-534B-1610-BA0E4E46C46A}"/>
                </a:ext>
              </a:extLst>
            </p:cNvPr>
            <p:cNvCxnSpPr>
              <a:cxnSpLocks/>
            </p:cNvCxnSpPr>
            <p:nvPr/>
          </p:nvCxnSpPr>
          <p:spPr>
            <a:xfrm rot="18660000">
              <a:off x="2124060" y="2899757"/>
              <a:ext cx="100361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4766F0C-C689-D14C-0344-6819499055E8}"/>
                </a:ext>
              </a:extLst>
            </p:cNvPr>
            <p:cNvCxnSpPr>
              <a:cxnSpLocks/>
            </p:cNvCxnSpPr>
            <p:nvPr/>
          </p:nvCxnSpPr>
          <p:spPr>
            <a:xfrm rot="-2940000" flipV="1">
              <a:off x="2562806" y="2565841"/>
              <a:ext cx="0" cy="3512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C75F318-53E1-2DF1-687D-4EBDAFD428BE}"/>
                </a:ext>
              </a:extLst>
            </p:cNvPr>
            <p:cNvSpPr/>
            <p:nvPr/>
          </p:nvSpPr>
          <p:spPr>
            <a:xfrm>
              <a:off x="2619399" y="2779803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876A9F9-37EF-6E83-3E82-55711D22AB49}"/>
                </a:ext>
              </a:extLst>
            </p:cNvPr>
            <p:cNvCxnSpPr>
              <a:cxnSpLocks/>
            </p:cNvCxnSpPr>
            <p:nvPr/>
          </p:nvCxnSpPr>
          <p:spPr>
            <a:xfrm rot="120000" flipV="1">
              <a:off x="2695282" y="2851940"/>
              <a:ext cx="0" cy="3512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447B292-6024-BF00-4BDF-2B45FEE30ADB}"/>
                </a:ext>
              </a:extLst>
            </p:cNvPr>
            <p:cNvSpPr/>
            <p:nvPr/>
          </p:nvSpPr>
          <p:spPr>
            <a:xfrm>
              <a:off x="2621652" y="3107338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CCEA7D-7E96-B9F8-5194-E96DEF9A015F}"/>
                </a:ext>
              </a:extLst>
            </p:cNvPr>
            <p:cNvCxnSpPr>
              <a:cxnSpLocks/>
            </p:cNvCxnSpPr>
            <p:nvPr/>
          </p:nvCxnSpPr>
          <p:spPr>
            <a:xfrm rot="420000" flipV="1">
              <a:off x="2667749" y="3174838"/>
              <a:ext cx="0" cy="3512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4AD325-98F9-DB26-447D-214A07E4391F}"/>
                </a:ext>
              </a:extLst>
            </p:cNvPr>
            <p:cNvSpPr/>
            <p:nvPr/>
          </p:nvSpPr>
          <p:spPr>
            <a:xfrm>
              <a:off x="2577148" y="3420937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09440DA-D6AB-C70E-482C-81F9230167F1}"/>
                  </a:ext>
                </a:extLst>
              </p:cNvPr>
              <p:cNvSpPr txBox="1"/>
              <p:nvPr/>
            </p:nvSpPr>
            <p:spPr>
              <a:xfrm>
                <a:off x="3147657" y="3972635"/>
                <a:ext cx="3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09440DA-D6AB-C70E-482C-81F923016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57" y="3972635"/>
                <a:ext cx="35253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7DB434-788F-5704-4B6F-FC6B5A9E48FE}"/>
                  </a:ext>
                </a:extLst>
              </p:cNvPr>
              <p:cNvSpPr txBox="1"/>
              <p:nvPr/>
            </p:nvSpPr>
            <p:spPr>
              <a:xfrm>
                <a:off x="3153896" y="3370263"/>
                <a:ext cx="3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7DB434-788F-5704-4B6F-FC6B5A9E4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896" y="3370263"/>
                <a:ext cx="35253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BAC7EC-B110-BF2D-929C-E17189617212}"/>
                  </a:ext>
                </a:extLst>
              </p:cNvPr>
              <p:cNvSpPr txBox="1"/>
              <p:nvPr/>
            </p:nvSpPr>
            <p:spPr>
              <a:xfrm>
                <a:off x="3136625" y="2986930"/>
                <a:ext cx="3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BAC7EC-B110-BF2D-929C-E17189617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625" y="2986930"/>
                <a:ext cx="35253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349EEA-6CF7-25E8-CD7F-49E1C39F4B78}"/>
                  </a:ext>
                </a:extLst>
              </p:cNvPr>
              <p:cNvSpPr txBox="1"/>
              <p:nvPr/>
            </p:nvSpPr>
            <p:spPr>
              <a:xfrm>
                <a:off x="4712973" y="1617885"/>
                <a:ext cx="4007450" cy="230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+mn-lt"/>
                  </a:rPr>
                  <a:t>Iterative algorithm:</a:t>
                </a:r>
              </a:p>
              <a:p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0" i="1" dirty="0">
                  <a:latin typeface="+mn-lt"/>
                </a:endParaRPr>
              </a:p>
              <a:p>
                <a:endParaRPr lang="en-US" sz="2800" i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IL" sz="2800" dirty="0">
                    <a:latin typeface="+mn-lt"/>
                  </a:rPr>
                  <a:t>learning rate (LR).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3349EEA-6CF7-25E8-CD7F-49E1C39F4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73" y="1617885"/>
                <a:ext cx="4007450" cy="2302233"/>
              </a:xfrm>
              <a:prstGeom prst="rect">
                <a:avLst/>
              </a:prstGeom>
              <a:blipFill>
                <a:blip r:embed="rId5"/>
                <a:stretch>
                  <a:fillRect l="-3481" t="-2747" b="-65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AC9A00-D119-8EA8-309B-307E6874A5FC}"/>
                  </a:ext>
                </a:extLst>
              </p:cNvPr>
              <p:cNvSpPr txBox="1"/>
              <p:nvPr/>
            </p:nvSpPr>
            <p:spPr>
              <a:xfrm>
                <a:off x="255273" y="4425776"/>
                <a:ext cx="8915400" cy="1985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>
                    <a:latin typeface="+mn-lt"/>
                  </a:rPr>
                  <a:t>In case of Logistic </a:t>
                </a:r>
                <a:r>
                  <a:rPr lang="en-US" sz="2400" dirty="0">
                    <a:latin typeface="+mn-lt"/>
                  </a:rPr>
                  <a:t>Regression,</a:t>
                </a:r>
                <a:r>
                  <a:rPr lang="en-US" sz="2400" b="0" dirty="0">
                    <a:latin typeface="+mn-lt"/>
                  </a:rPr>
                  <a:t> the gradient:</a:t>
                </a:r>
              </a:p>
              <a:p>
                <a:pPr algn="ctr"/>
                <a:endParaRPr lang="en-US" sz="2400" b="0" dirty="0">
                  <a:latin typeface="+mn-lt"/>
                </a:endParaRPr>
              </a:p>
              <a:p>
                <a:pPr algn="ctr"/>
                <a:r>
                  <a:rPr lang="en-US" sz="2400" b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20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sz="2000" dirty="0">
                  <a:latin typeface="+mn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IL" sz="2400" dirty="0">
                  <a:latin typeface="+mn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AC9A00-D119-8EA8-309B-307E6874A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73" y="4425776"/>
                <a:ext cx="8915400" cy="1985480"/>
              </a:xfrm>
              <a:prstGeom prst="rect">
                <a:avLst/>
              </a:prstGeom>
              <a:blipFill>
                <a:blip r:embed="rId6"/>
                <a:stretch>
                  <a:fillRect t="-2548" b="-63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265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E0598-68B2-D236-BEA2-CB0AE1F04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2AFB-3F02-FC94-C138-5C299AB4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Time Complexity</a:t>
            </a:r>
            <a:endParaRPr lang="en-IL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A9C8C3-1326-20E0-ACD0-131E24E55ACC}"/>
                  </a:ext>
                </a:extLst>
              </p:cNvPr>
              <p:cNvSpPr txBox="1"/>
              <p:nvPr/>
            </p:nvSpPr>
            <p:spPr>
              <a:xfrm>
                <a:off x="457200" y="5032389"/>
                <a:ext cx="8540618" cy="163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+mn-lt"/>
                  </a:rPr>
                  <a:t>Answer: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sz="2800" dirty="0">
                    <a:latin typeface="+mn-lt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sz="2800" dirty="0">
                    <a:latin typeface="+mn-lt"/>
                  </a:rPr>
                  <a:t> is the number of samples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sz="2800" dirty="0">
                    <a:latin typeface="+mn-lt"/>
                  </a:rPr>
                  <a:t> is the number of features. Since</a:t>
                </a:r>
              </a:p>
              <a:p>
                <a:r>
                  <a:rPr lang="en-IL" sz="2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sz="28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p>
                          <m:sSup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IL" sz="2800" b="1" dirty="0">
                  <a:latin typeface="+mn-lt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A9C8C3-1326-20E0-ACD0-131E24E55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32389"/>
                <a:ext cx="8540618" cy="1631922"/>
              </a:xfrm>
              <a:prstGeom prst="rect">
                <a:avLst/>
              </a:prstGeom>
              <a:blipFill>
                <a:blip r:embed="rId2"/>
                <a:stretch>
                  <a:fillRect l="-1634" t="-3876" r="-16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5A8BAA8-4A59-12BF-60A7-85E2EF7DEC8B}"/>
              </a:ext>
            </a:extLst>
          </p:cNvPr>
          <p:cNvGrpSpPr/>
          <p:nvPr/>
        </p:nvGrpSpPr>
        <p:grpSpPr>
          <a:xfrm>
            <a:off x="178838" y="1862681"/>
            <a:ext cx="4534135" cy="2724665"/>
            <a:chOff x="907295" y="2020763"/>
            <a:chExt cx="2757278" cy="153517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4A213F6-395E-CC04-D2AF-4EB7803BDEE2}"/>
                </a:ext>
              </a:extLst>
            </p:cNvPr>
            <p:cNvCxnSpPr>
              <a:cxnSpLocks/>
            </p:cNvCxnSpPr>
            <p:nvPr/>
          </p:nvCxnSpPr>
          <p:spPr>
            <a:xfrm rot="420000">
              <a:off x="2165943" y="3493518"/>
              <a:ext cx="100361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9818E7A-649D-0B35-4204-121BEB1D603C}"/>
                </a:ext>
              </a:extLst>
            </p:cNvPr>
            <p:cNvSpPr/>
            <p:nvPr/>
          </p:nvSpPr>
          <p:spPr>
            <a:xfrm rot="1800000">
              <a:off x="1604707" y="2424111"/>
              <a:ext cx="1394460" cy="43098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4202BC-65CD-605C-8E53-A14B0899D1CC}"/>
                </a:ext>
              </a:extLst>
            </p:cNvPr>
            <p:cNvSpPr/>
            <p:nvPr/>
          </p:nvSpPr>
          <p:spPr>
            <a:xfrm rot="1800000">
              <a:off x="1386800" y="2268967"/>
              <a:ext cx="1810592" cy="741269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BB69D6-5430-3AE5-AAE3-8FBCC6D24CD1}"/>
                </a:ext>
              </a:extLst>
            </p:cNvPr>
            <p:cNvSpPr/>
            <p:nvPr/>
          </p:nvSpPr>
          <p:spPr>
            <a:xfrm rot="1800000">
              <a:off x="1163983" y="2158792"/>
              <a:ext cx="2243904" cy="101067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06284C-4EFC-BC54-A017-17A60E3BC386}"/>
                </a:ext>
              </a:extLst>
            </p:cNvPr>
            <p:cNvSpPr/>
            <p:nvPr/>
          </p:nvSpPr>
          <p:spPr>
            <a:xfrm rot="1800000">
              <a:off x="907295" y="2020763"/>
              <a:ext cx="2757278" cy="1286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3F75A3-0B8C-05F2-B894-FB8030C4B0CE}"/>
                </a:ext>
              </a:extLst>
            </p:cNvPr>
            <p:cNvCxnSpPr>
              <a:cxnSpLocks/>
            </p:cNvCxnSpPr>
            <p:nvPr/>
          </p:nvCxnSpPr>
          <p:spPr>
            <a:xfrm rot="120000">
              <a:off x="2189044" y="3174837"/>
              <a:ext cx="100361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1B0BC9-3ED9-510C-F026-578A1E6E6BC0}"/>
                </a:ext>
              </a:extLst>
            </p:cNvPr>
            <p:cNvSpPr/>
            <p:nvPr/>
          </p:nvSpPr>
          <p:spPr>
            <a:xfrm rot="1800000">
              <a:off x="1820991" y="2471302"/>
              <a:ext cx="937934" cy="29777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C711617-9B4F-37A0-E602-0E203AEA377F}"/>
                </a:ext>
              </a:extLst>
            </p:cNvPr>
            <p:cNvCxnSpPr>
              <a:cxnSpLocks/>
            </p:cNvCxnSpPr>
            <p:nvPr/>
          </p:nvCxnSpPr>
          <p:spPr>
            <a:xfrm rot="18660000">
              <a:off x="2124060" y="2899757"/>
              <a:ext cx="1003610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458ED82-9FBC-40F9-1772-5625F6F77F7D}"/>
                </a:ext>
              </a:extLst>
            </p:cNvPr>
            <p:cNvCxnSpPr>
              <a:cxnSpLocks/>
            </p:cNvCxnSpPr>
            <p:nvPr/>
          </p:nvCxnSpPr>
          <p:spPr>
            <a:xfrm rot="-2940000" flipV="1">
              <a:off x="2562806" y="2565841"/>
              <a:ext cx="0" cy="3512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B96A37-8EC5-92AC-BAA5-041D16A7D816}"/>
                </a:ext>
              </a:extLst>
            </p:cNvPr>
            <p:cNvSpPr/>
            <p:nvPr/>
          </p:nvSpPr>
          <p:spPr>
            <a:xfrm>
              <a:off x="2619399" y="2779803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8C950F0-C4C4-8EAB-E2A5-F8EFF28E1698}"/>
                </a:ext>
              </a:extLst>
            </p:cNvPr>
            <p:cNvCxnSpPr>
              <a:cxnSpLocks/>
            </p:cNvCxnSpPr>
            <p:nvPr/>
          </p:nvCxnSpPr>
          <p:spPr>
            <a:xfrm rot="120000" flipV="1">
              <a:off x="2695282" y="2851940"/>
              <a:ext cx="0" cy="3512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82B9555-3E1B-FDFB-A184-40A8624EAB7C}"/>
                </a:ext>
              </a:extLst>
            </p:cNvPr>
            <p:cNvSpPr/>
            <p:nvPr/>
          </p:nvSpPr>
          <p:spPr>
            <a:xfrm>
              <a:off x="2621652" y="3107338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DBA029-3D23-AC94-5D7D-4F2F222CD673}"/>
                </a:ext>
              </a:extLst>
            </p:cNvPr>
            <p:cNvCxnSpPr>
              <a:cxnSpLocks/>
            </p:cNvCxnSpPr>
            <p:nvPr/>
          </p:nvCxnSpPr>
          <p:spPr>
            <a:xfrm rot="420000" flipV="1">
              <a:off x="2667749" y="3174838"/>
              <a:ext cx="0" cy="3512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A467575-159C-DE83-C0D6-4C542E653D12}"/>
                </a:ext>
              </a:extLst>
            </p:cNvPr>
            <p:cNvSpPr/>
            <p:nvPr/>
          </p:nvSpPr>
          <p:spPr>
            <a:xfrm>
              <a:off x="2577148" y="3420937"/>
              <a:ext cx="135000" cy="135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E12C1-0100-7EA9-1E52-1749454B1885}"/>
                  </a:ext>
                </a:extLst>
              </p:cNvPr>
              <p:cNvSpPr txBox="1"/>
              <p:nvPr/>
            </p:nvSpPr>
            <p:spPr>
              <a:xfrm>
                <a:off x="3147657" y="4217431"/>
                <a:ext cx="3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6E12C1-0100-7EA9-1E52-1749454B1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57" y="4217431"/>
                <a:ext cx="35253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863D74-57F9-7F7C-0A7B-E5CCA39814B2}"/>
                  </a:ext>
                </a:extLst>
              </p:cNvPr>
              <p:cNvSpPr txBox="1"/>
              <p:nvPr/>
            </p:nvSpPr>
            <p:spPr>
              <a:xfrm>
                <a:off x="3153896" y="3615059"/>
                <a:ext cx="3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863D74-57F9-7F7C-0A7B-E5CCA3981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896" y="3615059"/>
                <a:ext cx="35253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F9BF77-4F16-69BA-6285-BFA510B4F0DA}"/>
                  </a:ext>
                </a:extLst>
              </p:cNvPr>
              <p:cNvSpPr txBox="1"/>
              <p:nvPr/>
            </p:nvSpPr>
            <p:spPr>
              <a:xfrm>
                <a:off x="3142469" y="3233215"/>
                <a:ext cx="3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F9BF77-4F16-69BA-6285-BFA510B4F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69" y="3233215"/>
                <a:ext cx="3525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FEF82E-E8E8-4C02-ABF5-0A5980F32335}"/>
                  </a:ext>
                </a:extLst>
              </p:cNvPr>
              <p:cNvSpPr txBox="1"/>
              <p:nvPr/>
            </p:nvSpPr>
            <p:spPr>
              <a:xfrm>
                <a:off x="4712973" y="1617885"/>
                <a:ext cx="4007450" cy="3164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+mn-lt"/>
                  </a:rPr>
                  <a:t>Iterative algorithm:</a:t>
                </a:r>
              </a:p>
              <a:p>
                <a:endParaRPr lang="en-US" sz="28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0" i="1" dirty="0">
                  <a:latin typeface="+mn-lt"/>
                </a:endParaRPr>
              </a:p>
              <a:p>
                <a:pPr/>
                <a:endParaRPr lang="en-US" sz="2800" i="1" dirty="0">
                  <a:latin typeface="+mn-lt"/>
                </a:endParaRPr>
              </a:p>
              <a:p>
                <a:r>
                  <a:rPr lang="en-IL" sz="2800" dirty="0">
                    <a:latin typeface="+mn-lt"/>
                  </a:rPr>
                  <a:t>What is the </a:t>
                </a:r>
                <a:r>
                  <a:rPr lang="en-IL" sz="2800" b="1" dirty="0">
                    <a:latin typeface="+mn-lt"/>
                  </a:rPr>
                  <a:t>time complexity </a:t>
                </a:r>
                <a:r>
                  <a:rPr lang="en-IL" sz="2800" dirty="0">
                    <a:latin typeface="+mn-lt"/>
                  </a:rPr>
                  <a:t>of one step of Gradient Descent?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FEF82E-E8E8-4C02-ABF5-0A5980F32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73" y="1617885"/>
                <a:ext cx="4007450" cy="3164008"/>
              </a:xfrm>
              <a:prstGeom prst="rect">
                <a:avLst/>
              </a:prstGeom>
              <a:blipFill>
                <a:blip r:embed="rId6"/>
                <a:stretch>
                  <a:fillRect l="-3481" t="-2000" r="-3165" b="-44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222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2B31-192A-8AFE-8D7F-1469C0AA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Stochastic Gradient Descent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76234F-8023-AFD2-59B9-613AA01BD5B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54000" y="1600200"/>
                <a:ext cx="8737600" cy="4521200"/>
              </a:xfrm>
            </p:spPr>
            <p:txBody>
              <a:bodyPr>
                <a:normAutofit fontScale="85000" lnSpcReduction="20000"/>
              </a:bodyPr>
              <a:lstStyle/>
              <a:p>
                <a:pPr marL="114300" indent="0">
                  <a:buNone/>
                </a:pPr>
                <a:r>
                  <a:rPr lang="en-IL" sz="3200" dirty="0">
                    <a:solidFill>
                      <a:schemeClr val="tx1"/>
                    </a:solidFill>
                    <a:latin typeface="+mn-lt"/>
                  </a:rPr>
                  <a:t>But </a:t>
                </a:r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+mn-lt"/>
                      </a:rPr>
                      <m:t>𝑚</m:t>
                    </m:r>
                  </m:oMath>
                </a14:m>
                <a:r>
                  <a:rPr lang="en-IL" sz="3200" dirty="0">
                    <a:solidFill>
                      <a:schemeClr val="tx1"/>
                    </a:solidFill>
                    <a:latin typeface="+mn-lt"/>
                  </a:rPr>
                  <a:t>(the 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number of samples)</a:t>
                </a:r>
                <a:r>
                  <a:rPr lang="en-IL" sz="32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IL" sz="3200" b="1" dirty="0">
                    <a:solidFill>
                      <a:schemeClr val="tx1"/>
                    </a:solidFill>
                    <a:latin typeface="+mn-lt"/>
                  </a:rPr>
                  <a:t>is very large</a:t>
                </a:r>
                <a:r>
                  <a:rPr lang="en-IL" dirty="0">
                    <a:solidFill>
                      <a:schemeClr val="tx1"/>
                    </a:solidFill>
                    <a:latin typeface="+mn-lt"/>
                  </a:rPr>
                  <a:t>:</a:t>
                </a:r>
              </a:p>
              <a:p>
                <a:pPr marL="114300" indent="0">
                  <a:buNone/>
                </a:pPr>
                <a:r>
                  <a:rPr lang="en-IL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effectLst/>
                    <a:latin typeface="+mn-lt"/>
                  </a:rPr>
                  <a:t>Computing the full gradient can take a lot of time, spent without any intermediate feedback.</a:t>
                </a:r>
              </a:p>
              <a:p>
                <a:r>
                  <a:rPr lang="en-IL" dirty="0">
                    <a:solidFill>
                      <a:schemeClr val="tx1"/>
                    </a:solidFill>
                    <a:latin typeface="+mn-lt"/>
                  </a:rPr>
                  <a:t>We also want to avoid </a:t>
                </a:r>
                <a:r>
                  <a:rPr lang="en-US" sz="3200" kern="0" dirty="0">
                    <a:solidFill>
                      <a:schemeClr val="tx1"/>
                    </a:solidFill>
                    <a:latin typeface="+mn-lt"/>
                    <a:cs typeface="Arial"/>
                    <a:sym typeface="Raleway"/>
                  </a:rPr>
                  <a:t>storing huge matrices in memory.</a:t>
                </a:r>
              </a:p>
              <a:p>
                <a:pPr marL="114300" indent="0">
                  <a:buNone/>
                </a:pPr>
                <a:endParaRPr lang="en-IL" dirty="0">
                  <a:solidFill>
                    <a:schemeClr val="tx1"/>
                  </a:solidFill>
                  <a:latin typeface="+mn-lt"/>
                </a:endParaRPr>
              </a:p>
              <a:p>
                <a:pPr marL="114300" indent="0">
                  <a:buNone/>
                </a:pPr>
                <a:r>
                  <a:rPr lang="en-IL" dirty="0">
                    <a:solidFill>
                      <a:schemeClr val="tx1"/>
                    </a:solidFill>
                    <a:latin typeface="+mn-lt"/>
                  </a:rPr>
                  <a:t>Idea: </a:t>
                </a:r>
                <a:r>
                  <a:rPr lang="en-US" dirty="0"/>
                  <a:t>compute the gradient </a:t>
                </a:r>
                <a:r>
                  <a:rPr lang="en-US" dirty="0" err="1"/>
                  <a:t>w.r.t.</a:t>
                </a:r>
                <a:r>
                  <a:rPr lang="en-US" dirty="0"/>
                  <a:t> the loss on a smaller sub-dataset </a:t>
                </a:r>
              </a:p>
              <a:p>
                <a:pPr marL="114300" indent="0">
                  <a:buNone/>
                </a:pPr>
                <a:br>
                  <a:rPr lang="en-IL" sz="3200" dirty="0">
                    <a:solidFill>
                      <a:schemeClr val="tx1"/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+mn-lt"/>
                      </a:rPr>
                      <m:t>𝐿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+mn-lt"/>
                          </a:rPr>
                          <m:t>𝑤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+mn-lt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+mn-lt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+mn-lt"/>
                      </a:rPr>
                      <m:t>=−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′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naryPr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′</m:t>
                            </m:r>
                          </m:sup>
                        </m:sSup>
                      </m:sup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+mn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+mn-lt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+mn-l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func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𝑦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log</m:t>
                        </m:r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1 − 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+mn-lt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  <m:t>.</m:t>
                        </m:r>
                      </m:e>
                    </m:nary>
                  </m:oMath>
                </a14:m>
                <a:r>
                  <a:rPr lang="en-IL" sz="24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  <a:p>
                <a:pPr marL="114300" indent="0">
                  <a:buNone/>
                </a:pPr>
                <a:endParaRPr lang="en-IL" sz="4000" dirty="0">
                  <a:solidFill>
                    <a:schemeClr val="tx1"/>
                  </a:solidFill>
                  <a:latin typeface="+mn-lt"/>
                </a:endParaRPr>
              </a:p>
              <a:p>
                <a:pPr marL="114300" indent="0">
                  <a:buNone/>
                </a:pPr>
                <a:endParaRPr lang="en-IL" sz="32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76234F-8023-AFD2-59B9-613AA01BD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4000" y="1600200"/>
                <a:ext cx="8737600" cy="4521200"/>
              </a:xfrm>
              <a:blipFill>
                <a:blip r:embed="rId2"/>
                <a:stretch>
                  <a:fillRect t="-1966" b="-618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656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B3BD-0976-1B0C-3D14-91F3CF6A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782D-69D1-AED6-8199-FB423A1A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(Mini-Batch) Stochastic Gradient Descent </a:t>
            </a:r>
            <a:endParaRPr lang="en-IL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B39EF2-F8E3-7CB7-33EE-8C730811F60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3500" y="1697038"/>
                <a:ext cx="9017000" cy="498316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  <m:r>
                        <m:rPr>
                          <m:nor/>
                        </m:rPr>
                        <a:rPr lang="en-IL" sz="2800" dirty="0"/>
                        <m:t> </m:t>
                      </m:r>
                    </m:oMath>
                  </m:oMathPara>
                </a14:m>
                <a:endParaRPr lang="en-IL" sz="2800" dirty="0"/>
              </a:p>
              <a:p>
                <a:pPr marL="114300" indent="0">
                  <a:buNone/>
                </a:pPr>
                <a:endParaRPr lang="en-IL" sz="2800" dirty="0"/>
              </a:p>
              <a:p>
                <a:pPr marL="114300" indent="0">
                  <a:buNone/>
                </a:pPr>
                <a:r>
                  <a:rPr lang="en-IL" sz="2800" dirty="0"/>
                  <a:t>Time complexity now: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sz="2800" dirty="0"/>
                  <a:t>.</a:t>
                </a:r>
              </a:p>
              <a:p>
                <a:pPr marL="114300" indent="0">
                  <a:buNone/>
                </a:pPr>
                <a:endParaRPr lang="en-IL" sz="2800" dirty="0"/>
              </a:p>
              <a:p>
                <a:pPr marL="114300" indent="0">
                  <a:buNone/>
                </a:pPr>
                <a:r>
                  <a:rPr lang="en-IL" sz="2800" dirty="0"/>
                  <a:t>If on each iteration we use the batch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L" sz="2800" dirty="0"/>
                  <a:t>, then this approach is called </a:t>
                </a:r>
                <a:r>
                  <a:rPr lang="en-US" sz="2800" b="1" dirty="0">
                    <a:solidFill>
                      <a:srgbClr val="0E0E0E"/>
                    </a:solidFill>
                    <a:effectLst/>
                    <a:latin typeface="+mj-lt"/>
                  </a:rPr>
                  <a:t>Stochastic Gradient Descent with batch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E0E0E"/>
                    </a:solidFill>
                    <a:effectLst/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B39EF2-F8E3-7CB7-33EE-8C730811F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500" y="1697038"/>
                <a:ext cx="9017000" cy="4983162"/>
              </a:xfrm>
              <a:blipFill>
                <a:blip r:embed="rId2"/>
                <a:stretch>
                  <a:fillRect l="-140" t="-253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99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D0A59-49BE-33E1-44B6-157DDDCA3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996F-5043-2362-2679-FE916F4C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Stochastic Gradient Descent </a:t>
            </a:r>
            <a:endParaRPr lang="en-IL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787DB9-6223-615F-8473-DB1DEA8A60D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1600" y="1600200"/>
                <a:ext cx="8851900" cy="4983162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en-IL" sz="2800" dirty="0"/>
                  <a:t>The extreme case is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b="0" dirty="0">
                    <a:latin typeface="Cambria Math" panose="02040503050406030204" pitchFamily="18" charset="0"/>
                  </a:rPr>
                  <a:t>We take a gradient by only one sample: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1 − </m:t>
                          </m:r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L" sz="2800" dirty="0"/>
              </a:p>
              <a:p>
                <a:pPr marL="114300" indent="0">
                  <a:buNone/>
                </a:pPr>
                <a:r>
                  <a:rPr lang="en-IL" sz="2800" dirty="0"/>
                  <a:t> </a:t>
                </a:r>
              </a:p>
              <a:p>
                <a:pPr marL="114300" indent="0">
                  <a:buNone/>
                </a:pPr>
                <a:r>
                  <a:rPr lang="en-IL" sz="2800" dirty="0"/>
                  <a:t>If we select the same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sz="2800" dirty="0"/>
                  <a:t> on each iteration of Gradient Descent, we will get optimal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L" sz="2800" dirty="0"/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L" sz="2800" dirty="0"/>
                  <a:t> </a:t>
                </a:r>
              </a:p>
              <a:p>
                <a:pPr marL="114300" indent="0">
                  <a:buNone/>
                </a:pPr>
                <a:r>
                  <a:rPr lang="en-IL" sz="2800" dirty="0"/>
                  <a:t>It’s not what we wanted</a:t>
                </a:r>
                <a:r>
                  <a:rPr lang="en-IL" sz="2800" dirty="0">
                    <a:sym typeface="Wingdings" pitchFamily="2" charset="2"/>
                  </a:rPr>
                  <a:t>.</a:t>
                </a:r>
                <a:endParaRPr lang="en-IL" sz="2800" dirty="0"/>
              </a:p>
              <a:p>
                <a:pPr marL="114300" indent="0">
                  <a:buNone/>
                </a:pPr>
                <a:br>
                  <a:rPr lang="en-IL" sz="2800" dirty="0"/>
                </a:br>
                <a:r>
                  <a:rPr lang="en-IL" sz="2800" dirty="0"/>
                  <a:t>The solution is to select </a:t>
                </a:r>
                <a14:m>
                  <m:oMath xmlns:m="http://schemas.openxmlformats.org/officeDocument/2006/math">
                    <m:r>
                      <a:rPr lang="en-US" sz="280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sz="2800" dirty="0"/>
                  <a:t> randomly on each iteration.</a:t>
                </a:r>
              </a:p>
              <a:p>
                <a:pPr marL="114300" indent="0">
                  <a:buNone/>
                </a:pPr>
                <a:endParaRPr lang="en-IL" dirty="0"/>
              </a:p>
              <a:p>
                <a:pPr marL="114300" indent="0">
                  <a:buNone/>
                </a:pPr>
                <a:endParaRPr lang="en-I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787DB9-6223-615F-8473-DB1DEA8A60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1600" y="1600200"/>
                <a:ext cx="8851900" cy="4983162"/>
              </a:xfrm>
              <a:blipFill>
                <a:blip r:embed="rId2"/>
                <a:stretch>
                  <a:fillRect l="-287" t="-1272" r="-17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375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032D6-300B-3139-77D5-7597E72D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2C35-F538-7EB7-B1F6-4189BC8D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Stochastic Gradient Descent </a:t>
            </a:r>
            <a:endParaRPr lang="en-IL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439861-F6A5-8AE6-A02E-E0FF479006C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6050" y="1417638"/>
                <a:ext cx="8851900" cy="4983162"/>
              </a:xfrm>
            </p:spPr>
            <p:txBody>
              <a:bodyPr>
                <a:normAutofit fontScale="92500" lnSpcReduction="20000"/>
              </a:bodyPr>
              <a:lstStyle/>
              <a:p>
                <a:pPr marL="114300" indent="0">
                  <a:buNone/>
                </a:pPr>
                <a:r>
                  <a:rPr lang="en-IL" sz="2800" dirty="0"/>
                  <a:t>SGD Algorithm with batchsize B: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indent="-457200">
                  <a:buFont typeface="Arial" panose="020B0604020202020204" pitchFamily="34" charset="0"/>
                  <a:buChar char="•"/>
                </a:pPr>
                <a:r>
                  <a:rPr lang="en-IL" sz="2800" dirty="0"/>
                  <a:t>In each epoch (set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L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IL" sz="2800" dirty="0"/>
                  <a:t> iterations) we </a:t>
                </a:r>
                <a:r>
                  <a:rPr lang="en-IL" sz="2800" b="1" dirty="0"/>
                  <a:t>randomly</a:t>
                </a:r>
                <a:r>
                  <a:rPr lang="en-IL" sz="2800" dirty="0"/>
                  <a:t> reorder datapoints. </a:t>
                </a:r>
                <a:r>
                  <a:rPr lang="en-IL" sz="2800" dirty="0">
                    <a:solidFill>
                      <a:schemeClr val="accent6">
                        <a:lumMod val="75000"/>
                      </a:schemeClr>
                    </a:solidFill>
                  </a:rPr>
                  <a:t>It is important to shuffle every epoch! (Why?)</a:t>
                </a:r>
              </a:p>
              <a:p>
                <a:pPr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Iteratively calculate: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IL" sz="2800" dirty="0"/>
                  <a:t>,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L" sz="2800" dirty="0"/>
                  <a:t>) in each epoch come in order defined on a previous step.</a:t>
                </a:r>
              </a:p>
              <a:p>
                <a:pPr indent="-457200">
                  <a:buFont typeface="Arial" panose="020B0604020202020204" pitchFamily="34" charset="0"/>
                  <a:buChar char="•"/>
                </a:pPr>
                <a:endParaRPr lang="en-IL" sz="2800" dirty="0"/>
              </a:p>
              <a:p>
                <a:pPr marL="114300" indent="0">
                  <a:buNone/>
                </a:pPr>
                <a:r>
                  <a:rPr lang="en-IL" sz="2800" dirty="0"/>
                  <a:t>But why does SGD works?</a:t>
                </a:r>
              </a:p>
              <a:p>
                <a:pPr>
                  <a:buNone/>
                </a:pPr>
                <a:endParaRPr lang="en-US" sz="2800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effectLst/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i="1" dirty="0" smtClean="0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dirty="0" err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dirty="0" err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effectLst/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i="1" dirty="0" smtClean="0"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dirty="0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effectLst/>
                </a:endParaRPr>
              </a:p>
              <a:p>
                <a:pPr marL="114300" indent="0">
                  <a:buNone/>
                </a:pPr>
                <a:endParaRPr lang="en-IL" sz="2800" dirty="0"/>
              </a:p>
              <a:p>
                <a:pPr marL="114300" indent="0">
                  <a:buNone/>
                </a:pPr>
                <a:r>
                  <a:rPr lang="en-IL" sz="2200" b="1" dirty="0">
                    <a:solidFill>
                      <a:schemeClr val="tx1"/>
                    </a:solidFill>
                    <a:latin typeface="+mn-lt"/>
                  </a:rPr>
                  <a:t>Important intuition:</a:t>
                </a:r>
              </a:p>
              <a:p>
                <a:pPr marL="114300" indent="0">
                  <a:buNone/>
                </a:pPr>
                <a:r>
                  <a:rPr lang="en-US" sz="2200" dirty="0">
                    <a:solidFill>
                      <a:schemeClr val="tx1"/>
                    </a:solidFill>
                    <a:effectLst/>
                    <a:latin typeface="+mn-lt"/>
                  </a:rPr>
                  <a:t>On a non-convex loss, SGD can more easily escape local minima!</a:t>
                </a:r>
                <a:endParaRPr lang="en-IL" sz="2200" dirty="0">
                  <a:solidFill>
                    <a:schemeClr val="tx1"/>
                  </a:solidFill>
                  <a:latin typeface="+mn-lt"/>
                </a:endParaRPr>
              </a:p>
              <a:p>
                <a:endParaRPr lang="en-IL" sz="2200" dirty="0">
                  <a:solidFill>
                    <a:schemeClr val="tx1"/>
                  </a:solidFill>
                  <a:latin typeface="+mn-lt"/>
                </a:endParaRPr>
              </a:p>
              <a:p>
                <a:pPr marL="114300" indent="0">
                  <a:buNone/>
                </a:pPr>
                <a:endParaRPr lang="en-IL" sz="2200" dirty="0">
                  <a:solidFill>
                    <a:schemeClr val="tx1"/>
                  </a:solidFill>
                  <a:latin typeface="+mn-lt"/>
                </a:endParaRPr>
              </a:p>
              <a:p>
                <a:pPr marL="114300" indent="0">
                  <a:buNone/>
                </a:pPr>
                <a:endParaRPr lang="en-IL" dirty="0"/>
              </a:p>
              <a:p>
                <a:pPr marL="114300" indent="0">
                  <a:buNone/>
                </a:pPr>
                <a:endParaRPr lang="en-I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439861-F6A5-8AE6-A02E-E0FF47900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6050" y="1417638"/>
                <a:ext cx="8851900" cy="4983162"/>
              </a:xfrm>
              <a:blipFill>
                <a:blip r:embed="rId2"/>
                <a:stretch>
                  <a:fillRect l="-430" t="-1269" r="-20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697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EB29-BB84-033C-2299-39144971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0E0E"/>
                </a:solidFill>
                <a:effectLst/>
                <a:latin typeface="+mj-lt"/>
              </a:rPr>
              <a:t>Stochastic Gradient Descent 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A874E-EF26-F148-ED0F-9F21F4BBEBF1}"/>
              </a:ext>
            </a:extLst>
          </p:cNvPr>
          <p:cNvSpPr txBox="1"/>
          <p:nvPr/>
        </p:nvSpPr>
        <p:spPr>
          <a:xfrm>
            <a:off x="181893" y="4869510"/>
            <a:ext cx="836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SGD is erratic; Smaller batches make it worse.</a:t>
            </a:r>
          </a:p>
          <a:p>
            <a:endParaRPr lang="en-IL" sz="2000" dirty="0"/>
          </a:p>
          <a:p>
            <a:r>
              <a:rPr lang="en-IL" sz="2000" dirty="0"/>
              <a:t>Use SGD only when full GD is impractical.</a:t>
            </a:r>
          </a:p>
          <a:p>
            <a:endParaRPr lang="en-IL" sz="2000" dirty="0"/>
          </a:p>
          <a:p>
            <a:r>
              <a:rPr lang="en-IL" sz="2000" dirty="0"/>
              <a:t>Vanilla SGD is rarely used nowadays,  people prefer modified versions.</a:t>
            </a:r>
            <a:r>
              <a:rPr lang="ru-RU" sz="2000" dirty="0"/>
              <a:t> </a:t>
            </a:r>
            <a:r>
              <a:rPr lang="en-US" sz="2000" dirty="0"/>
              <a:t>We will discuss them next time.</a:t>
            </a:r>
            <a:endParaRPr lang="en-IL" sz="2000" dirty="0"/>
          </a:p>
        </p:txBody>
      </p:sp>
      <p:pic>
        <p:nvPicPr>
          <p:cNvPr id="4" name="Picture 3" descr="A graph with a curve&#10;&#10;Description automatically generated with medium confidence">
            <a:extLst>
              <a:ext uri="{FF2B5EF4-FFF2-40B4-BE49-F238E27FC236}">
                <a16:creationId xmlns:a16="http://schemas.microsoft.com/office/drawing/2014/main" id="{A1453BD1-C825-2AF9-1718-1B8A0185C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976"/>
            <a:ext cx="4365694" cy="3274270"/>
          </a:xfrm>
          <a:prstGeom prst="rect">
            <a:avLst/>
          </a:prstGeom>
        </p:spPr>
      </p:pic>
      <p:pic>
        <p:nvPicPr>
          <p:cNvPr id="7" name="Picture 6" descr="A graph with a line pattern&#10;&#10;Description automatically generated with medium confidence">
            <a:extLst>
              <a:ext uri="{FF2B5EF4-FFF2-40B4-BE49-F238E27FC236}">
                <a16:creationId xmlns:a16="http://schemas.microsoft.com/office/drawing/2014/main" id="{1BF72F87-7022-5040-8BBB-38E832CD6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94" y="1637976"/>
            <a:ext cx="4385137" cy="32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00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86799875-A9A3-DF11-5CFE-877FBDF1E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>
            <a:extLst>
              <a:ext uri="{FF2B5EF4-FFF2-40B4-BE49-F238E27FC236}">
                <a16:creationId xmlns:a16="http://schemas.microsoft.com/office/drawing/2014/main" id="{F13BCDF7-11C9-0656-DB74-F0F5C8FDA4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3925" y="536962"/>
            <a:ext cx="76161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300" dirty="0">
                <a:latin typeface="+mn-lt"/>
              </a:rPr>
              <a:t>A tricky question</a:t>
            </a:r>
            <a:endParaRPr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9BC477B-5B6C-FC8E-DA68-298FF90CE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38876"/>
                  </p:ext>
                </p:extLst>
              </p:nvPr>
            </p:nvGraphicFramePr>
            <p:xfrm>
              <a:off x="140969" y="1741952"/>
              <a:ext cx="8862060" cy="36676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31030">
                      <a:extLst>
                        <a:ext uri="{9D8B030D-6E8A-4147-A177-3AD203B41FA5}">
                          <a16:colId xmlns:a16="http://schemas.microsoft.com/office/drawing/2014/main" val="2093894769"/>
                        </a:ext>
                      </a:extLst>
                    </a:gridCol>
                    <a:gridCol w="4431030">
                      <a:extLst>
                        <a:ext uri="{9D8B030D-6E8A-4147-A177-3AD203B41FA5}">
                          <a16:colId xmlns:a16="http://schemas.microsoft.com/office/drawing/2014/main" val="109083347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21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GD</a:t>
                          </a:r>
                          <a:endParaRPr lang="en-IL" sz="21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1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SGD with batch size B</a:t>
                          </a:r>
                          <a:endParaRPr lang="en-IL" sz="21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2392191"/>
                      </a:ext>
                    </a:extLst>
                  </a:tr>
                  <a:tr h="18904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IL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endParaRPr lang="en-US" sz="1800" b="0" i="0" dirty="0">
                            <a:solidFill>
                              <a:srgbClr val="7030A0"/>
                            </a:solidFill>
                            <a:latin typeface="+mn-lt"/>
                            <a:ea typeface="Cambria Math" panose="02040503050406030204" pitchFamily="18" charset="0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r>
                            <a:rPr lang="en-US" sz="1800" b="0" i="0" dirty="0">
                              <a:solidFill>
                                <a:schemeClr val="tx1"/>
                              </a:solidFill>
                              <a:latin typeface="+mn-lt"/>
                              <a:ea typeface="Cambria Math" panose="02040503050406030204" pitchFamily="18" charset="0"/>
                            </a:rPr>
                            <a:t>Pick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/>
                              </a:solidFill>
                              <a:latin typeface="+mn-lt"/>
                              <a:ea typeface="Cambria Math" panose="02040503050406030204" pitchFamily="18" charset="0"/>
                            </a:rPr>
                            <a:t> random data points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  <m: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endParaRPr lang="en-US" sz="1800" b="0" i="0" dirty="0">
                            <a:solidFill>
                              <a:schemeClr val="tx1"/>
                            </a:solidFill>
                            <a:latin typeface="+mn-lt"/>
                            <a:ea typeface="Cambria Math" panose="02040503050406030204" pitchFamily="18" charset="0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endParaRPr lang="en-US" sz="1800" b="0" i="1" dirty="0">
                            <a:solidFill>
                              <a:srgbClr val="7030A0"/>
                            </a:solidFill>
                            <a:latin typeface="+mn-lt"/>
                            <a:ea typeface="Cambria Math" panose="02040503050406030204" pitchFamily="18" charset="0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???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7030A0"/>
                            </a:solidFill>
                            <a:latin typeface="+mn-lt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endParaRPr lang="en-US" sz="600" dirty="0">
                            <a:solidFill>
                              <a:srgbClr val="7030A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5128708"/>
                      </a:ext>
                    </a:extLst>
                  </a:tr>
                  <a:tr h="13885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IL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7030A0"/>
                            </a:solidFill>
                            <a:latin typeface="+mn-lt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endParaRPr lang="en-US" sz="1800" dirty="0">
                            <a:solidFill>
                              <a:srgbClr val="7030A0"/>
                            </a:solidFill>
                            <a:latin typeface="+mn-lt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r>
                            <a:rPr lang="en-US" sz="1800" dirty="0">
                              <a:solidFill>
                                <a:srgbClr val="7030A0"/>
                              </a:solidFill>
                              <a:latin typeface="+mn-lt"/>
                            </a:rPr>
                            <a:t>  </a:t>
                          </a: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A Monte Carlo estimate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73321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9BC477B-5B6C-FC8E-DA68-298FF90CE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38876"/>
                  </p:ext>
                </p:extLst>
              </p:nvPr>
            </p:nvGraphicFramePr>
            <p:xfrm>
              <a:off x="140969" y="1741952"/>
              <a:ext cx="8862060" cy="36676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31030">
                      <a:extLst>
                        <a:ext uri="{9D8B030D-6E8A-4147-A177-3AD203B41FA5}">
                          <a16:colId xmlns:a16="http://schemas.microsoft.com/office/drawing/2014/main" val="2093894769"/>
                        </a:ext>
                      </a:extLst>
                    </a:gridCol>
                    <a:gridCol w="4431030">
                      <a:extLst>
                        <a:ext uri="{9D8B030D-6E8A-4147-A177-3AD203B41FA5}">
                          <a16:colId xmlns:a16="http://schemas.microsoft.com/office/drawing/2014/main" val="109083347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21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GD</a:t>
                          </a:r>
                          <a:endParaRPr lang="en-IL" sz="21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1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SGD with batch size B</a:t>
                          </a:r>
                          <a:endParaRPr lang="en-IL" sz="21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2392191"/>
                      </a:ext>
                    </a:extLst>
                  </a:tr>
                  <a:tr h="1890475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" t="-44966" r="-100287" b="-115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87" t="-44966" r="-287" b="-115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128708"/>
                      </a:ext>
                    </a:extLst>
                  </a:tr>
                  <a:tr h="1388555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" t="-198165" r="-100287" b="-577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87" t="-198165" r="-287" b="-577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73321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6223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B21F4F66-331C-0083-83F2-B40E449FC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>
            <a:extLst>
              <a:ext uri="{FF2B5EF4-FFF2-40B4-BE49-F238E27FC236}">
                <a16:creationId xmlns:a16="http://schemas.microsoft.com/office/drawing/2014/main" id="{03EA9104-EFC5-5701-7AF4-F946444950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3925" y="536962"/>
            <a:ext cx="76161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300" dirty="0">
                <a:latin typeface="+mn-lt"/>
              </a:rPr>
              <a:t>A tricky question</a:t>
            </a:r>
            <a:endParaRPr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5B630DC-CBB9-BE25-85A2-BC2C2FD683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247404"/>
                  </p:ext>
                </p:extLst>
              </p:nvPr>
            </p:nvGraphicFramePr>
            <p:xfrm>
              <a:off x="140969" y="1741952"/>
              <a:ext cx="8862060" cy="36676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31030">
                      <a:extLst>
                        <a:ext uri="{9D8B030D-6E8A-4147-A177-3AD203B41FA5}">
                          <a16:colId xmlns:a16="http://schemas.microsoft.com/office/drawing/2014/main" val="2093894769"/>
                        </a:ext>
                      </a:extLst>
                    </a:gridCol>
                    <a:gridCol w="4431030">
                      <a:extLst>
                        <a:ext uri="{9D8B030D-6E8A-4147-A177-3AD203B41FA5}">
                          <a16:colId xmlns:a16="http://schemas.microsoft.com/office/drawing/2014/main" val="109083347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21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GD</a:t>
                          </a:r>
                          <a:endParaRPr lang="en-IL" sz="21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1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SGD with batch size B</a:t>
                          </a:r>
                          <a:endParaRPr lang="en-IL" sz="21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2392191"/>
                      </a:ext>
                    </a:extLst>
                  </a:tr>
                  <a:tr h="18904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IL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endParaRPr lang="en-US" sz="1800" b="0" i="0" dirty="0">
                            <a:solidFill>
                              <a:srgbClr val="7030A0"/>
                            </a:solidFill>
                            <a:latin typeface="+mn-lt"/>
                            <a:ea typeface="Cambria Math" panose="02040503050406030204" pitchFamily="18" charset="0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r>
                            <a:rPr lang="en-US" sz="1800" b="0" i="0" dirty="0">
                              <a:solidFill>
                                <a:schemeClr val="tx1"/>
                              </a:solidFill>
                              <a:latin typeface="+mn-lt"/>
                              <a:ea typeface="Cambria Math" panose="02040503050406030204" pitchFamily="18" charset="0"/>
                            </a:rPr>
                            <a:t>Pick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/>
                              </a:solidFill>
                              <a:latin typeface="+mn-lt"/>
                              <a:ea typeface="Cambria Math" panose="02040503050406030204" pitchFamily="18" charset="0"/>
                            </a:rPr>
                            <a:t> random data points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  <m: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endParaRPr lang="en-US" sz="1800" b="0" i="0" dirty="0">
                            <a:solidFill>
                              <a:schemeClr val="tx1"/>
                            </a:solidFill>
                            <a:latin typeface="+mn-lt"/>
                            <a:ea typeface="Cambria Math" panose="02040503050406030204" pitchFamily="18" charset="0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endParaRPr lang="en-US" sz="1800" b="0" i="1" dirty="0">
                            <a:solidFill>
                              <a:srgbClr val="7030A0"/>
                            </a:solidFill>
                            <a:latin typeface="+mn-lt"/>
                            <a:ea typeface="Cambria Math" panose="02040503050406030204" pitchFamily="18" charset="0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7030A0"/>
                            </a:solidFill>
                            <a:latin typeface="+mn-lt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endParaRPr lang="en-US" sz="600" dirty="0">
                            <a:solidFill>
                              <a:srgbClr val="7030A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5128708"/>
                      </a:ext>
                    </a:extLst>
                  </a:tr>
                  <a:tr h="13885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IL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7030A0"/>
                            </a:solidFill>
                            <a:latin typeface="+mn-lt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endParaRPr lang="en-US" sz="1800" dirty="0">
                            <a:solidFill>
                              <a:srgbClr val="7030A0"/>
                            </a:solidFill>
                            <a:latin typeface="+mn-lt"/>
                          </a:endParaRPr>
                        </a:p>
                        <a:p>
                          <a:pPr defTabSz="1219170">
                            <a:buClr>
                              <a:srgbClr val="000000"/>
                            </a:buClr>
                          </a:pPr>
                          <a:r>
                            <a:rPr lang="en-US" sz="1800" dirty="0">
                              <a:solidFill>
                                <a:srgbClr val="7030A0"/>
                              </a:solidFill>
                              <a:latin typeface="+mn-lt"/>
                            </a:rPr>
                            <a:t>  </a:t>
                          </a: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A Monte Carlo estimate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73321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5B630DC-CBB9-BE25-85A2-BC2C2FD683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247404"/>
                  </p:ext>
                </p:extLst>
              </p:nvPr>
            </p:nvGraphicFramePr>
            <p:xfrm>
              <a:off x="140969" y="1741952"/>
              <a:ext cx="8862060" cy="36676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31030">
                      <a:extLst>
                        <a:ext uri="{9D8B030D-6E8A-4147-A177-3AD203B41FA5}">
                          <a16:colId xmlns:a16="http://schemas.microsoft.com/office/drawing/2014/main" val="2093894769"/>
                        </a:ext>
                      </a:extLst>
                    </a:gridCol>
                    <a:gridCol w="4431030">
                      <a:extLst>
                        <a:ext uri="{9D8B030D-6E8A-4147-A177-3AD203B41FA5}">
                          <a16:colId xmlns:a16="http://schemas.microsoft.com/office/drawing/2014/main" val="1090833471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21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GD</a:t>
                          </a:r>
                          <a:endParaRPr lang="en-IL" sz="21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1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SGD with batch size B</a:t>
                          </a:r>
                          <a:endParaRPr lang="en-IL" sz="21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2392191"/>
                      </a:ext>
                    </a:extLst>
                  </a:tr>
                  <a:tr h="1890475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" t="-44966" r="-100287" b="-115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87" t="-44966" r="-287" b="-115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5128708"/>
                      </a:ext>
                    </a:extLst>
                  </a:tr>
                  <a:tr h="1388555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7" t="-198165" r="-100287" b="-577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87" t="-198165" r="-287" b="-577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73321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5408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cd85e222d_0_146"/>
          <p:cNvSpPr txBox="1"/>
          <p:nvPr/>
        </p:nvSpPr>
        <p:spPr>
          <a:xfrm>
            <a:off x="2091150" y="667900"/>
            <a:ext cx="49617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and Classification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Google Shape;109;g33cd85e222d_0_146"/>
              <p:cNvSpPr txBox="1"/>
              <p:nvPr/>
            </p:nvSpPr>
            <p:spPr>
              <a:xfrm>
                <a:off x="791100" y="1468817"/>
                <a:ext cx="7561800" cy="171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Regression task:</a:t>
                </a: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What is the largest root of polynomial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3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𝐶𝑥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𝐷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?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Classification task:</a:t>
                </a: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What type of quadratic curve is defined by equation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𝐵𝑥𝑦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𝑦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𝐷𝑥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𝐸𝑦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𝐹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=0?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9" name="Google Shape;109;g33cd85e222d_0_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00" y="1468817"/>
                <a:ext cx="7561800" cy="1711500"/>
              </a:xfrm>
              <a:prstGeom prst="rect">
                <a:avLst/>
              </a:prstGeom>
              <a:blipFill>
                <a:blip r:embed="rId3"/>
                <a:stretch>
                  <a:fillRect l="-2013" t="-1471" r="-503" b="-1419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oogle Shape;110;g33cd85e222d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543" y="4900246"/>
            <a:ext cx="1852434" cy="195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3cd85e222d_0_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850" y="2482561"/>
            <a:ext cx="1532758" cy="114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3cd85e222d_0_146"/>
          <p:cNvSpPr/>
          <p:nvPr/>
        </p:nvSpPr>
        <p:spPr>
          <a:xfrm>
            <a:off x="8107760" y="3121217"/>
            <a:ext cx="114300" cy="118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00F40-FB56-BC7E-A865-69070A009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BD69-A392-EF45-D5AC-8BBFF41F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latin typeface=".AppleSystemUIFont"/>
              </a:rPr>
              <a:t>Gradient Descent Stopping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528127-7DD3-7EB6-0ADF-6C58126A8A1C}"/>
                  </a:ext>
                </a:extLst>
              </p:cNvPr>
              <p:cNvSpPr txBox="1"/>
              <p:nvPr/>
            </p:nvSpPr>
            <p:spPr>
              <a:xfrm>
                <a:off x="546100" y="1676400"/>
                <a:ext cx="6162813" cy="3792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400" dirty="0"/>
                  <a:t>We can iterate over possible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L" sz="2400" dirty="0"/>
                  <a:t> indefenetly. So </a:t>
                </a:r>
                <a:r>
                  <a:rPr lang="en-IL" sz="2400" b="1" dirty="0"/>
                  <a:t>when do we stop?</a:t>
                </a:r>
              </a:p>
              <a:p>
                <a:endParaRPr lang="en-IL" sz="2400" dirty="0"/>
              </a:p>
              <a:p>
                <a:r>
                  <a:rPr lang="en-IL" sz="2400" dirty="0"/>
                  <a:t>Possible stopping criterea:</a:t>
                </a:r>
              </a:p>
              <a:p>
                <a:endParaRPr lang="en-I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2400" dirty="0"/>
                  <a:t>Gradient is sufficiently small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2400" dirty="0"/>
                  <a:t>Parameters increment is small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2400" dirty="0"/>
                  <a:t>Loss function change is small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2400" b="1" dirty="0"/>
                  <a:t>Maximum number of iterations reached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528127-7DD3-7EB6-0ADF-6C58126A8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1676400"/>
                <a:ext cx="6162813" cy="3792192"/>
              </a:xfrm>
              <a:prstGeom prst="rect">
                <a:avLst/>
              </a:prstGeom>
              <a:blipFill>
                <a:blip r:embed="rId2"/>
                <a:stretch>
                  <a:fillRect l="-1646" t="-1003" r="-2675" b="-26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Stop it, Get some help,” and why the meme will live on. | by Sean McChesney  | Medium">
            <a:extLst>
              <a:ext uri="{FF2B5EF4-FFF2-40B4-BE49-F238E27FC236}">
                <a16:creationId xmlns:a16="http://schemas.microsoft.com/office/drawing/2014/main" id="{F50E69F5-BB9B-1032-72CD-9E5686E9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54" y="2472634"/>
            <a:ext cx="2530164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88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FBA2C-598D-1F6E-B22B-256EF2FE2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DADC-24F2-7241-BC09-108DD0CE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6862"/>
            <a:ext cx="8229600" cy="1143000"/>
          </a:xfrm>
        </p:spPr>
        <p:txBody>
          <a:bodyPr>
            <a:normAutofit/>
          </a:bodyPr>
          <a:lstStyle/>
          <a:p>
            <a:r>
              <a:rPr lang="en-IL" dirty="0"/>
              <a:t>Classification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87370-8992-85BF-E891-272189593A3A}"/>
              </a:ext>
            </a:extLst>
          </p:cNvPr>
          <p:cNvCxnSpPr/>
          <p:nvPr/>
        </p:nvCxnSpPr>
        <p:spPr>
          <a:xfrm>
            <a:off x="4572000" y="1417638"/>
            <a:ext cx="0" cy="457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06DE69-5036-13F0-E3E4-C3C76E9277BD}"/>
                  </a:ext>
                </a:extLst>
              </p:cNvPr>
              <p:cNvSpPr txBox="1"/>
              <p:nvPr/>
            </p:nvSpPr>
            <p:spPr>
              <a:xfrm>
                <a:off x="457200" y="4736123"/>
                <a:ext cx="411478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>
                    <a:solidFill>
                      <a:schemeClr val="accent3">
                        <a:lumMod val="75000"/>
                      </a:schemeClr>
                    </a:solidFill>
                  </a:rPr>
                  <a:t>Two labels:</a:t>
                </a:r>
              </a:p>
              <a:p>
                <a14:m>
                  <m:oMath xmlns:m="http://schemas.openxmlformats.org/officeDocument/2006/math">
                    <m:r>
                      <a:rPr lang="en-IL" sz="28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en-US" sz="28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28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1}</m:t>
                    </m:r>
                  </m:oMath>
                </a14:m>
                <a:r>
                  <a:rPr lang="en-IL" sz="2800" dirty="0">
                    <a:solidFill>
                      <a:schemeClr val="accent3">
                        <a:lumMod val="75000"/>
                      </a:schemeClr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IL" sz="28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en-US" sz="28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28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28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1}</m:t>
                    </m:r>
                    <m:r>
                      <a:rPr lang="en-US" sz="2800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L" sz="2800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br>
                  <a:rPr lang="en-IL" sz="2800" dirty="0">
                    <a:solidFill>
                      <a:schemeClr val="accent3">
                        <a:lumMod val="75000"/>
                      </a:schemeClr>
                    </a:solidFill>
                  </a:rPr>
                </a:br>
                <a:endParaRPr lang="en-IL" sz="28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06DE69-5036-13F0-E3E4-C3C76E927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736123"/>
                <a:ext cx="4114781" cy="1384995"/>
              </a:xfrm>
              <a:prstGeom prst="rect">
                <a:avLst/>
              </a:prstGeom>
              <a:blipFill>
                <a:blip r:embed="rId2"/>
                <a:stretch>
                  <a:fillRect l="-3395" t="-45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DDD0F2A-3535-B5EC-1476-6DE05298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3396271" cy="3101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D85B04-314E-B5F3-C329-DD6AD7C4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334" y="1439862"/>
            <a:ext cx="3849466" cy="3079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76F4AA-F2F9-3E0D-39D0-8B2BA21DEACB}"/>
              </a:ext>
            </a:extLst>
          </p:cNvPr>
          <p:cNvSpPr txBox="1"/>
          <p:nvPr/>
        </p:nvSpPr>
        <p:spPr>
          <a:xfrm>
            <a:off x="5052647" y="4736123"/>
            <a:ext cx="43258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800" dirty="0">
                <a:solidFill>
                  <a:srgbClr val="FF0000"/>
                </a:solidFill>
              </a:rPr>
              <a:t>More labels:</a:t>
            </a:r>
          </a:p>
          <a:p>
            <a:r>
              <a:rPr lang="en-IL" sz="2800" dirty="0">
                <a:solidFill>
                  <a:srgbClr val="FF0000"/>
                </a:solidFill>
              </a:rPr>
              <a:t>Generalization of Binary.</a:t>
            </a:r>
            <a:br>
              <a:rPr lang="en-IL" sz="2800" dirty="0"/>
            </a:b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60764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49AF-0BB2-BE57-4D9C-C31994CB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Classification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40227-4E05-A67A-79C3-0568DC858A45}"/>
              </a:ext>
            </a:extLst>
          </p:cNvPr>
          <p:cNvSpPr txBox="1"/>
          <p:nvPr/>
        </p:nvSpPr>
        <p:spPr>
          <a:xfrm>
            <a:off x="457200" y="2003164"/>
            <a:ext cx="3949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Idea 1 </a:t>
            </a:r>
            <a:r>
              <a:rPr lang="en-IL" sz="2400" b="1" dirty="0"/>
              <a:t>(one-vs-all)</a:t>
            </a:r>
            <a:r>
              <a:rPr lang="en-IL" sz="2400" dirty="0"/>
              <a:t> :</a:t>
            </a:r>
          </a:p>
          <a:p>
            <a:br>
              <a:rPr lang="en-IL" sz="2400" dirty="0"/>
            </a:br>
            <a:r>
              <a:rPr lang="en-US" sz="2000" dirty="0"/>
              <a:t>Train 𝑘 binary classifiers, each separating one class from all others.</a:t>
            </a:r>
          </a:p>
          <a:p>
            <a:endParaRPr lang="en-US" sz="2000" dirty="0"/>
          </a:p>
          <a:p>
            <a:r>
              <a:rPr lang="en-US" sz="2000" dirty="0"/>
              <a:t>Then choose the label that yields the strongest signal.</a:t>
            </a:r>
          </a:p>
          <a:p>
            <a:endParaRPr lang="en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11CC26-BBE7-F7BE-0590-36B04D9A94CA}"/>
                  </a:ext>
                </a:extLst>
              </p:cNvPr>
              <p:cNvSpPr txBox="1"/>
              <p:nvPr/>
            </p:nvSpPr>
            <p:spPr>
              <a:xfrm>
                <a:off x="2286000" y="128367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L" sz="2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…,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L" sz="2800" dirty="0">
                    <a:latin typeface="+mn-lt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11CC26-BBE7-F7BE-0590-36B04D9A9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283679"/>
                <a:ext cx="4572000" cy="523220"/>
              </a:xfrm>
              <a:prstGeom prst="rect">
                <a:avLst/>
              </a:prstGeom>
              <a:blipFill>
                <a:blip r:embed="rId3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008B6-E205-6BA0-D6A9-8EA24145875C}"/>
                  </a:ext>
                </a:extLst>
              </p:cNvPr>
              <p:cNvSpPr txBox="1"/>
              <p:nvPr/>
            </p:nvSpPr>
            <p:spPr>
              <a:xfrm>
                <a:off x="4572000" y="1968575"/>
                <a:ext cx="433070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L" sz="2400" dirty="0"/>
                  <a:t>Idea 2 </a:t>
                </a:r>
                <a:r>
                  <a:rPr lang="en-IL" sz="2400" b="1" dirty="0"/>
                  <a:t>(all-vs-all)</a:t>
                </a:r>
                <a:r>
                  <a:rPr lang="en-IL" sz="2400" dirty="0"/>
                  <a:t>:</a:t>
                </a:r>
              </a:p>
              <a:p>
                <a:br>
                  <a:rPr lang="en-IL" sz="2400" dirty="0"/>
                </a:br>
                <a:r>
                  <a:rPr lang="en-IL" sz="2000" dirty="0"/>
                  <a:t>Train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en-IL" sz="2000" dirty="0"/>
                  <a:t> </a:t>
                </a:r>
                <a:r>
                  <a:rPr lang="en-US" sz="2000" dirty="0"/>
                  <a:t> binary classifiers, each separating two classes.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Then pick the label that gets the most votes.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3008B6-E205-6BA0-D6A9-8EA241458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968575"/>
                <a:ext cx="4330700" cy="2444772"/>
              </a:xfrm>
              <a:prstGeom prst="rect">
                <a:avLst/>
              </a:prstGeom>
              <a:blipFill>
                <a:blip r:embed="rId4"/>
                <a:stretch>
                  <a:fillRect l="-2346" t="-2073" b="-36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F61FCA85-E8B4-9825-738E-93679F26F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35" y="5031759"/>
            <a:ext cx="4482624" cy="1630045"/>
          </a:xfrm>
          <a:prstGeom prst="rect">
            <a:avLst/>
          </a:prstGeom>
        </p:spPr>
      </p:pic>
      <p:pic>
        <p:nvPicPr>
          <p:cNvPr id="12" name="Picture 11" descr="A chart with yellow and blue squares&#10;&#10;AI-generated content may be incorrect.">
            <a:extLst>
              <a:ext uri="{FF2B5EF4-FFF2-40B4-BE49-F238E27FC236}">
                <a16:creationId xmlns:a16="http://schemas.microsoft.com/office/drawing/2014/main" id="{4AC0395E-0799-B96A-8D4D-DCA166FEC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889" y="5128594"/>
            <a:ext cx="4429811" cy="153321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5E95BB-5102-5A33-B49F-3D0BF986AE4A}"/>
              </a:ext>
            </a:extLst>
          </p:cNvPr>
          <p:cNvCxnSpPr>
            <a:cxnSpLocks/>
          </p:cNvCxnSpPr>
          <p:nvPr/>
        </p:nvCxnSpPr>
        <p:spPr>
          <a:xfrm>
            <a:off x="4406900" y="1968575"/>
            <a:ext cx="0" cy="447032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86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AF74-6CE2-3C62-7912-B572CB31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Multiclass Logistic Regression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2ED19-5DBC-B570-86D9-D9C716C5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86" y="1417638"/>
            <a:ext cx="1559257" cy="1559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4A2DC-B0F5-900E-0F6E-2761BD27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85" y="2976895"/>
            <a:ext cx="1559257" cy="1559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2BBA08-8CD2-0CA3-F9FD-311C5C84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82" y="4536152"/>
            <a:ext cx="1559257" cy="15592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3F3603-0663-19EF-C2A7-8617C4AAC37B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2349143" y="2197267"/>
            <a:ext cx="1438631" cy="155925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5E0A3F-DAE5-2E35-A880-864D93E5D061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2349142" y="3756523"/>
            <a:ext cx="143863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950FEF-9555-3DAF-407A-87FC22005A11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2351439" y="3756523"/>
            <a:ext cx="1436335" cy="15592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B93954E-66EE-3FEC-0F28-A81EB325B07B}"/>
              </a:ext>
            </a:extLst>
          </p:cNvPr>
          <p:cNvSpPr/>
          <p:nvPr/>
        </p:nvSpPr>
        <p:spPr>
          <a:xfrm>
            <a:off x="3787774" y="3304268"/>
            <a:ext cx="2031643" cy="9045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ysClr val="windowText" lastClr="000000"/>
                </a:solidFill>
              </a:rPr>
              <a:t>SOFTMAX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0E6B87-60FE-D518-0C8B-27BCF44A1105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>
            <a:off x="5819417" y="3756523"/>
            <a:ext cx="739879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EB19D9-81BA-43AB-6FBC-33768BE71EB4}"/>
                  </a:ext>
                </a:extLst>
              </p:cNvPr>
              <p:cNvSpPr/>
              <p:nvPr/>
            </p:nvSpPr>
            <p:spPr>
              <a:xfrm>
                <a:off x="6559296" y="2515484"/>
                <a:ext cx="1166206" cy="248207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FEB19D9-81BA-43AB-6FBC-33768BE71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96" y="2515484"/>
                <a:ext cx="1166206" cy="24820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49B5D1-798B-861E-7795-B19F5C435CC2}"/>
                  </a:ext>
                </a:extLst>
              </p:cNvPr>
              <p:cNvSpPr txBox="1"/>
              <p:nvPr/>
            </p:nvSpPr>
            <p:spPr>
              <a:xfrm>
                <a:off x="3317029" y="1903651"/>
                <a:ext cx="2973134" cy="1073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𝑆𝑜𝑓𝑡𝑚𝑎𝑥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​,…,</m:t>
                        </m:r>
                        <m:sSub>
                          <m:sSubPr>
                            <m:ctrlPr>
                              <a:rPr lang="en-US" sz="2400" b="0" i="1" dirty="0" err="1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err="1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323232"/>
                        </a:solidFill>
                        <a:effectLst/>
                        <a:latin typeface="Cambria Math" panose="02040503050406030204" pitchFamily="18" charset="0"/>
                      </a:rPr>
                      <m:t>= 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32323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32323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rgbClr val="32323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32323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rgbClr val="32323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400" b="0" i="1" dirty="0" smtClean="0">
                                    <a:solidFill>
                                      <a:srgbClr val="32323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rgbClr val="32323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32323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rgbClr val="32323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rgbClr val="32323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solidFill>
                                              <a:srgbClr val="32323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sz="24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sz="2400" i="1" dirty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 dirty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2400" i="1" dirty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sz="2400" i="1" dirty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IL" sz="24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49B5D1-798B-861E-7795-B19F5C435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29" y="1903651"/>
                <a:ext cx="2973134" cy="1073243"/>
              </a:xfrm>
              <a:prstGeom prst="rect">
                <a:avLst/>
              </a:prstGeom>
              <a:blipFill>
                <a:blip r:embed="rId5"/>
                <a:stretch>
                  <a:fillRect l="-2128" r="-851" b="-5814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F8D078-E8FA-5819-9A00-7C7B26D5A43A}"/>
                  </a:ext>
                </a:extLst>
              </p:cNvPr>
              <p:cNvSpPr txBox="1"/>
              <p:nvPr/>
            </p:nvSpPr>
            <p:spPr>
              <a:xfrm>
                <a:off x="2932628" y="4500018"/>
                <a:ext cx="3886200" cy="1774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400" dirty="0">
                    <a:solidFill>
                      <a:schemeClr val="tx1"/>
                    </a:solidFill>
                  </a:rPr>
                  <a:t>Loss function:</a:t>
                </a:r>
              </a:p>
              <a:p>
                <a:pPr algn="ctr" defTabSz="121917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+mn-lt"/>
                          <a:sym typeface="Raleway"/>
                        </a:rPr>
                        <m:t>Binary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+mn-lt"/>
                          <a:sym typeface="Raleway"/>
                        </a:rPr>
                        <m:t>: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+mn-lt"/>
                  <a:sym typeface="Raleway"/>
                </a:endParaRPr>
              </a:p>
              <a:p>
                <a:pPr algn="ctr" defTabSz="121917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n-lt"/>
                  <a:sym typeface="Raleway"/>
                </a:endParaRPr>
              </a:p>
              <a:p>
                <a:pPr algn="ctr" defTabSz="1219170"/>
                <a:endParaRPr lang="en-US" dirty="0">
                  <a:solidFill>
                    <a:schemeClr val="tx1"/>
                  </a:solidFill>
                  <a:latin typeface="+mn-lt"/>
                  <a:sym typeface="Raleway"/>
                </a:endParaRPr>
              </a:p>
              <a:p>
                <a:pPr algn="ctr" defTabSz="121917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+mn-lt"/>
                          <a:sym typeface="Raleway"/>
                        </a:rPr>
                        <m:t>Multiclass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  <a:latin typeface="+mn-lt"/>
                          <a:sym typeface="Raleway"/>
                        </a:rPr>
                        <m:t>: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+mn-lt"/>
                  <a:sym typeface="Raleway"/>
                </a:endParaRPr>
              </a:p>
              <a:p>
                <a:pPr algn="ctr" defTabSz="121917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Raleway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Raleway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𝑘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n-lt"/>
                  <a:sym typeface="Raleway"/>
                </a:endParaRPr>
              </a:p>
              <a:p>
                <a:pPr algn="ctr" defTabSz="121917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Raleway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Raleway"/>
                        </a:rPr>
                        <m:t>𝕀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Raleway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Raleway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Raleway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Raleway"/>
                        </a:rPr>
                        <m:t>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Raleway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n-lt"/>
                  <a:sym typeface="Raleway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F8D078-E8FA-5819-9A00-7C7B26D5A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28" y="4500018"/>
                <a:ext cx="3886200" cy="1774717"/>
              </a:xfrm>
              <a:prstGeom prst="rect">
                <a:avLst/>
              </a:prstGeom>
              <a:blipFill>
                <a:blip r:embed="rId6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68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C740-E1DE-50C2-BBB6-3A02A180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6" y="220559"/>
            <a:ext cx="8358547" cy="1143000"/>
          </a:xfrm>
        </p:spPr>
        <p:txBody>
          <a:bodyPr>
            <a:normAutofit/>
          </a:bodyPr>
          <a:lstStyle/>
          <a:p>
            <a:r>
              <a:rPr lang="en-IL" dirty="0"/>
              <a:t>Regression</a:t>
            </a:r>
          </a:p>
        </p:txBody>
      </p:sp>
      <p:pic>
        <p:nvPicPr>
          <p:cNvPr id="8" name="Picture 7" descr="A black rectangular object with black text&#10;&#10;AI-generated content may be incorrect.">
            <a:extLst>
              <a:ext uri="{FF2B5EF4-FFF2-40B4-BE49-F238E27FC236}">
                <a16:creationId xmlns:a16="http://schemas.microsoft.com/office/drawing/2014/main" id="{5BE69F20-0FDD-9C22-88AD-6F448948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0" y="1618005"/>
            <a:ext cx="21971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6199F-BA9D-455A-9827-D5C60781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1" y="1577140"/>
            <a:ext cx="4089144" cy="128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75A4EE-646D-4DEB-6991-FB622424416F}"/>
                  </a:ext>
                </a:extLst>
              </p:cNvPr>
              <p:cNvSpPr txBox="1"/>
              <p:nvPr/>
            </p:nvSpPr>
            <p:spPr>
              <a:xfrm>
                <a:off x="130386" y="3162557"/>
                <a:ext cx="41974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Each row is a data point, consisting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sz="2800" dirty="0"/>
                  <a:t> features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75A4EE-646D-4DEB-6991-FB6224244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6" y="3162557"/>
                <a:ext cx="4197448" cy="954107"/>
              </a:xfrm>
              <a:prstGeom prst="rect">
                <a:avLst/>
              </a:prstGeom>
              <a:blipFill>
                <a:blip r:embed="rId4"/>
                <a:stretch>
                  <a:fillRect l="-3021" t="-8000" r="-2719" b="-17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1726C2-03B7-CC2D-1AFA-0C10D7C5F445}"/>
                  </a:ext>
                </a:extLst>
              </p:cNvPr>
              <p:cNvSpPr txBox="1"/>
              <p:nvPr/>
            </p:nvSpPr>
            <p:spPr>
              <a:xfrm>
                <a:off x="5248489" y="3102563"/>
                <a:ext cx="37651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Each value is a label of a data point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1726C2-03B7-CC2D-1AFA-0C10D7C5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489" y="3102563"/>
                <a:ext cx="3765125" cy="954107"/>
              </a:xfrm>
              <a:prstGeom prst="rect">
                <a:avLst/>
              </a:prstGeom>
              <a:blipFill>
                <a:blip r:embed="rId5"/>
                <a:stretch>
                  <a:fillRect l="-3367" t="-6579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D2D78F-28B8-0F58-A4EC-7A9D2052E4F3}"/>
                  </a:ext>
                </a:extLst>
              </p:cNvPr>
              <p:cNvSpPr txBox="1"/>
              <p:nvPr/>
            </p:nvSpPr>
            <p:spPr>
              <a:xfrm>
                <a:off x="457200" y="4632303"/>
                <a:ext cx="8229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We want to construct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IL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L" sz="2800" dirty="0"/>
                  <a:t> is taken from a </a:t>
                </a:r>
                <a:r>
                  <a:rPr lang="en-IL" sz="2800" b="1" dirty="0"/>
                  <a:t>simple enough </a:t>
                </a:r>
                <a:r>
                  <a:rPr lang="en-IL" sz="2800" dirty="0"/>
                  <a:t>class of functions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sz="2800" dirty="0"/>
                  <a:t>approximates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L" sz="2800" dirty="0"/>
                  <a:t> </a:t>
                </a:r>
                <a:r>
                  <a:rPr lang="en-IL" sz="2800" b="1" dirty="0"/>
                  <a:t>good enough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D2D78F-28B8-0F58-A4EC-7A9D2052E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32303"/>
                <a:ext cx="8229600" cy="1384995"/>
              </a:xfrm>
              <a:prstGeom prst="rect">
                <a:avLst/>
              </a:prstGeom>
              <a:blipFill>
                <a:blip r:embed="rId6"/>
                <a:stretch>
                  <a:fillRect l="-1698" t="-4545" b="-109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BD0298-D686-AC02-85D0-C426533D0525}"/>
              </a:ext>
            </a:extLst>
          </p:cNvPr>
          <p:cNvCxnSpPr/>
          <p:nvPr/>
        </p:nvCxnSpPr>
        <p:spPr>
          <a:xfrm>
            <a:off x="4572000" y="1417638"/>
            <a:ext cx="0" cy="26576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E230-5914-186B-7A8A-B25F9903C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452F-6955-6A09-D4D9-EFB91793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6" y="220559"/>
            <a:ext cx="8358547" cy="1143000"/>
          </a:xfrm>
        </p:spPr>
        <p:txBody>
          <a:bodyPr>
            <a:normAutofit/>
          </a:bodyPr>
          <a:lstStyle/>
          <a:p>
            <a:r>
              <a:rPr lang="en-IL" dirty="0"/>
              <a:t>Classification</a:t>
            </a:r>
          </a:p>
        </p:txBody>
      </p:sp>
      <p:pic>
        <p:nvPicPr>
          <p:cNvPr id="8" name="Picture 7" descr="A black rectangular object with black text&#10;&#10;AI-generated content may be incorrect.">
            <a:extLst>
              <a:ext uri="{FF2B5EF4-FFF2-40B4-BE49-F238E27FC236}">
                <a16:creationId xmlns:a16="http://schemas.microsoft.com/office/drawing/2014/main" id="{3FC116F2-489A-1375-BAEA-5216F417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0" y="1606282"/>
            <a:ext cx="21971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1B878-1484-EBE7-1755-37C78DC6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1" y="1577140"/>
            <a:ext cx="4089144" cy="128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9DEE85-A61A-C3CA-AB43-8096F10E54C8}"/>
                  </a:ext>
                </a:extLst>
              </p:cNvPr>
              <p:cNvSpPr txBox="1"/>
              <p:nvPr/>
            </p:nvSpPr>
            <p:spPr>
              <a:xfrm>
                <a:off x="130386" y="3162557"/>
                <a:ext cx="41974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Each row is a data point, consisting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sz="2800" dirty="0"/>
                  <a:t> features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9DEE85-A61A-C3CA-AB43-8096F10E5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6" y="3162557"/>
                <a:ext cx="4197448" cy="954107"/>
              </a:xfrm>
              <a:prstGeom prst="rect">
                <a:avLst/>
              </a:prstGeom>
              <a:blipFill>
                <a:blip r:embed="rId4"/>
                <a:stretch>
                  <a:fillRect l="-3021" t="-8000" r="-2719" b="-17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BEADC3-9120-2E72-D738-B65D1D8F83E1}"/>
                  </a:ext>
                </a:extLst>
              </p:cNvPr>
              <p:cNvSpPr txBox="1"/>
              <p:nvPr/>
            </p:nvSpPr>
            <p:spPr>
              <a:xfrm>
                <a:off x="4929456" y="3102563"/>
                <a:ext cx="40841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Each value is from </a:t>
                </a:r>
                <a14:m>
                  <m:oMath xmlns:m="http://schemas.openxmlformats.org/officeDocument/2006/math">
                    <m:r>
                      <a:rPr lang="en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IL" sz="2800" dirty="0"/>
                  <a:t> – class of abstract objects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BEADC3-9120-2E72-D738-B65D1D8F8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56" y="3102563"/>
                <a:ext cx="4084158" cy="954107"/>
              </a:xfrm>
              <a:prstGeom prst="rect">
                <a:avLst/>
              </a:prstGeom>
              <a:blipFill>
                <a:blip r:embed="rId5"/>
                <a:stretch>
                  <a:fillRect l="-3106" t="-6579" r="-3106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AC1A83-452D-5539-FC7F-F352735D9B86}"/>
                  </a:ext>
                </a:extLst>
              </p:cNvPr>
              <p:cNvSpPr txBox="1"/>
              <p:nvPr/>
            </p:nvSpPr>
            <p:spPr>
              <a:xfrm>
                <a:off x="316536" y="4747864"/>
                <a:ext cx="851092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800" dirty="0">
                    <a:latin typeface="+mn-lt"/>
                  </a:rPr>
                  <a:t>Class can be any set of objects, but for ML purposes we can assign numbers to them:</a:t>
                </a:r>
              </a:p>
              <a:p>
                <a:pPr algn="ctr"/>
                <a:r>
                  <a:rPr lang="en-IL" sz="2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…,|</m:t>
                    </m:r>
                    <m:r>
                      <a:rPr lang="en-IL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L" sz="2800" dirty="0">
                    <a:latin typeface="+mn-lt"/>
                  </a:rPr>
                  <a:t>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AC1A83-452D-5539-FC7F-F352735D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36" y="4747864"/>
                <a:ext cx="8510926" cy="1384995"/>
              </a:xfrm>
              <a:prstGeom prst="rect">
                <a:avLst/>
              </a:prstGeom>
              <a:blipFill>
                <a:blip r:embed="rId6"/>
                <a:stretch>
                  <a:fillRect l="-1190" t="-4545" r="-1190" b="-109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C1BC92-EBA2-69EE-009B-73BCCB761030}"/>
              </a:ext>
            </a:extLst>
          </p:cNvPr>
          <p:cNvCxnSpPr/>
          <p:nvPr/>
        </p:nvCxnSpPr>
        <p:spPr>
          <a:xfrm>
            <a:off x="4572000" y="1417638"/>
            <a:ext cx="0" cy="26576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black rectangular object with black text&#10;&#10;AI-generated content may be incorrect.">
            <a:extLst>
              <a:ext uri="{FF2B5EF4-FFF2-40B4-BE49-F238E27FC236}">
                <a16:creationId xmlns:a16="http://schemas.microsoft.com/office/drawing/2014/main" id="{6538BC1B-3F28-B084-E811-84071B78A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838" y="1493700"/>
            <a:ext cx="2166281" cy="15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5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19893-B797-1434-1F4D-A8ABEFDEE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7CA9-1494-3AE6-62DD-3818D77B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6862"/>
            <a:ext cx="8229600" cy="1143000"/>
          </a:xfrm>
        </p:spPr>
        <p:txBody>
          <a:bodyPr>
            <a:normAutofit/>
          </a:bodyPr>
          <a:lstStyle/>
          <a:p>
            <a:r>
              <a:rPr lang="en-IL" dirty="0"/>
              <a:t>Classification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3D7055-620E-DF61-A7C8-1D868D6DC65A}"/>
              </a:ext>
            </a:extLst>
          </p:cNvPr>
          <p:cNvCxnSpPr/>
          <p:nvPr/>
        </p:nvCxnSpPr>
        <p:spPr>
          <a:xfrm>
            <a:off x="4572000" y="1417638"/>
            <a:ext cx="0" cy="457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6C9DD2-86D2-5A91-E429-AC9FD29C9A92}"/>
                  </a:ext>
                </a:extLst>
              </p:cNvPr>
              <p:cNvSpPr txBox="1"/>
              <p:nvPr/>
            </p:nvSpPr>
            <p:spPr>
              <a:xfrm>
                <a:off x="457200" y="4736123"/>
                <a:ext cx="411478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Two labels:</a:t>
                </a:r>
              </a:p>
              <a:p>
                <a14:m>
                  <m:oMath xmlns:m="http://schemas.openxmlformats.org/officeDocument/2006/math">
                    <m:r>
                      <a:rPr lang="en-I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1}</m:t>
                    </m:r>
                  </m:oMath>
                </a14:m>
                <a:r>
                  <a:rPr lang="en-IL" sz="2800" dirty="0"/>
                  <a:t> or </a:t>
                </a:r>
                <a14:m>
                  <m:oMath xmlns:m="http://schemas.openxmlformats.org/officeDocument/2006/math">
                    <m:r>
                      <a:rPr lang="en-I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L" sz="2800" dirty="0"/>
                  <a:t> </a:t>
                </a:r>
                <a:br>
                  <a:rPr lang="en-IL" sz="2800" dirty="0"/>
                </a:br>
                <a:endParaRPr lang="en-I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6C9DD2-86D2-5A91-E429-AC9FD29C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736123"/>
                <a:ext cx="4114781" cy="1384995"/>
              </a:xfrm>
              <a:prstGeom prst="rect">
                <a:avLst/>
              </a:prstGeom>
              <a:blipFill>
                <a:blip r:embed="rId2"/>
                <a:stretch>
                  <a:fillRect l="-3395" t="-45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D13E902-03F1-3BDC-C705-FAE3693E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3396271" cy="3101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5229DA-111F-7C38-686A-9474A2F9F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334" y="1439862"/>
            <a:ext cx="3849466" cy="3079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43E92F-684A-BF09-4D7A-6AE5C588937E}"/>
              </a:ext>
            </a:extLst>
          </p:cNvPr>
          <p:cNvSpPr txBox="1"/>
          <p:nvPr/>
        </p:nvSpPr>
        <p:spPr>
          <a:xfrm>
            <a:off x="5052647" y="4736123"/>
            <a:ext cx="43258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800" dirty="0"/>
              <a:t>More labels:</a:t>
            </a:r>
          </a:p>
          <a:p>
            <a:r>
              <a:rPr lang="en-IL" sz="2800" dirty="0"/>
              <a:t>Generalization of Binary.</a:t>
            </a:r>
            <a:br>
              <a:rPr lang="en-IL" sz="2800" dirty="0"/>
            </a:b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344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0C922-82F0-71E6-F48C-13C6D007C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E1BE-BF1C-3385-9A57-0DD287538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6862"/>
            <a:ext cx="8229600" cy="1143000"/>
          </a:xfrm>
        </p:spPr>
        <p:txBody>
          <a:bodyPr>
            <a:normAutofit/>
          </a:bodyPr>
          <a:lstStyle/>
          <a:p>
            <a:r>
              <a:rPr lang="en-IL" dirty="0"/>
              <a:t>Linear Classification</a:t>
            </a:r>
          </a:p>
        </p:txBody>
      </p:sp>
      <p:pic>
        <p:nvPicPr>
          <p:cNvPr id="6146" name="Picture 2" descr="Classification Algorithm - Tpoint Tech">
            <a:extLst>
              <a:ext uri="{FF2B5EF4-FFF2-40B4-BE49-F238E27FC236}">
                <a16:creationId xmlns:a16="http://schemas.microsoft.com/office/drawing/2014/main" id="{B1EBC3FA-7F88-8602-6C92-BCDB0007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439141"/>
            <a:ext cx="4138199" cy="366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86CC02-373D-2232-506A-B5D92E01969E}"/>
                  </a:ext>
                </a:extLst>
              </p:cNvPr>
              <p:cNvSpPr txBox="1"/>
              <p:nvPr/>
            </p:nvSpPr>
            <p:spPr>
              <a:xfrm>
                <a:off x="4470400" y="1439141"/>
                <a:ext cx="4464050" cy="4978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400" dirty="0"/>
                  <a:t>Simple Classification Idea:</a:t>
                </a:r>
              </a:p>
              <a:p>
                <a:pPr/>
                <a:br>
                  <a:rPr lang="en-IL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&lt;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 ≥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L" sz="2400" dirty="0"/>
              </a:p>
              <a:p>
                <a:endParaRPr lang="en-IL" sz="2400" dirty="0"/>
              </a:p>
              <a:p>
                <a:endParaRPr lang="en-IL" sz="2400" dirty="0"/>
              </a:p>
              <a:p>
                <a:r>
                  <a:rPr lang="en-IL" sz="2400" dirty="0"/>
                  <a:t>Why not solve a regression problem instead?</a:t>
                </a:r>
              </a:p>
              <a:p>
                <a:endParaRPr lang="en-IL" sz="2400" dirty="0"/>
              </a:p>
              <a:p>
                <a:pPr marL="457200" indent="-457200">
                  <a:buAutoNum type="arabicPeriod"/>
                </a:pPr>
                <a:r>
                  <a:rPr lang="en-IL" sz="2400" dirty="0"/>
                  <a:t>Different objective – separation.</a:t>
                </a:r>
              </a:p>
              <a:p>
                <a:pPr marL="457200" indent="-457200">
                  <a:buAutoNum type="arabicPeriod"/>
                </a:pPr>
                <a:r>
                  <a:rPr lang="en-IL" sz="2400" dirty="0"/>
                  <a:t>For large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L" sz="2400" dirty="0"/>
                  <a:t> &gt;</a:t>
                </a:r>
                <a:r>
                  <a:rPr lang="en-US" sz="2400" dirty="0"/>
                  <a:t>&gt;</a:t>
                </a:r>
                <a:r>
                  <a:rPr lang="en-IL" sz="2400" dirty="0"/>
                  <a:t> 1, the error becomes large.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86CC02-373D-2232-506A-B5D92E019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1439141"/>
                <a:ext cx="4464050" cy="4978799"/>
              </a:xfrm>
              <a:prstGeom prst="rect">
                <a:avLst/>
              </a:prstGeom>
              <a:blipFill>
                <a:blip r:embed="rId3"/>
                <a:stretch>
                  <a:fillRect l="-1983" t="-22392" r="-3966" b="-17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83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64CB19-D87D-C2EA-5253-56EB68958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4819-732A-F131-2371-3C432FE0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6862"/>
            <a:ext cx="8229600" cy="1143000"/>
          </a:xfrm>
        </p:spPr>
        <p:txBody>
          <a:bodyPr>
            <a:normAutofit/>
          </a:bodyPr>
          <a:lstStyle/>
          <a:p>
            <a:r>
              <a:rPr lang="en-IL" dirty="0"/>
              <a:t>Linear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26796-FAD9-A1BD-FFF5-378BD7174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39862"/>
            <a:ext cx="4444999" cy="309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C7CF42-31F0-5929-672E-35592FF5D5B0}"/>
              </a:ext>
            </a:extLst>
          </p:cNvPr>
          <p:cNvSpPr txBox="1"/>
          <p:nvPr/>
        </p:nvSpPr>
        <p:spPr>
          <a:xfrm>
            <a:off x="4314387" y="1643917"/>
            <a:ext cx="4889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IL" sz="2000" dirty="0"/>
              <a:t>Problem:</a:t>
            </a:r>
          </a:p>
          <a:p>
            <a:r>
              <a:rPr lang="en-IL" sz="2000" dirty="0"/>
              <a:t>All separations  have the same loss!</a:t>
            </a:r>
            <a:br>
              <a:rPr lang="en-IL" sz="2000" dirty="0"/>
            </a:br>
            <a:endParaRPr lang="en-IL" sz="2000" dirty="0"/>
          </a:p>
          <a:p>
            <a:r>
              <a:rPr lang="en-IL" sz="2000" dirty="0"/>
              <a:t>Why is it happening?</a:t>
            </a:r>
          </a:p>
          <a:p>
            <a:br>
              <a:rPr lang="en-IL" sz="2000" dirty="0"/>
            </a:br>
            <a:r>
              <a:rPr lang="en-IL" sz="2000" dirty="0"/>
              <a:t>We do not ”see” correct separations</a:t>
            </a:r>
            <a:br>
              <a:rPr lang="en-IL" sz="2000" dirty="0"/>
            </a:br>
            <a:endParaRPr lang="en-I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E131B-2FAD-35D0-5C28-FEFDA311008B}"/>
              </a:ext>
            </a:extLst>
          </p:cNvPr>
          <p:cNvSpPr txBox="1"/>
          <p:nvPr/>
        </p:nvSpPr>
        <p:spPr>
          <a:xfrm>
            <a:off x="586935" y="4533900"/>
            <a:ext cx="8173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What is a natural way to get unique solution out of these?</a:t>
            </a:r>
          </a:p>
          <a:p>
            <a:endParaRPr lang="en-IL" sz="2000" dirty="0"/>
          </a:p>
          <a:p>
            <a:r>
              <a:rPr lang="en-IL" sz="2000" dirty="0"/>
              <a:t>Answer: Select the separator that is equally far from both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5F9BE-EBCF-56C1-DF81-4F8AA15AD25A}"/>
                  </a:ext>
                </a:extLst>
              </p:cNvPr>
              <p:cNvSpPr txBox="1"/>
              <p:nvPr/>
            </p:nvSpPr>
            <p:spPr>
              <a:xfrm>
                <a:off x="586935" y="5928116"/>
                <a:ext cx="7375525" cy="461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L" sz="2400" dirty="0"/>
                  <a:t>We can modify loss: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IL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L" sz="2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5F9BE-EBCF-56C1-DF81-4F8AA15AD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35" y="5928116"/>
                <a:ext cx="7375525" cy="461921"/>
              </a:xfrm>
              <a:prstGeom prst="rect">
                <a:avLst/>
              </a:prstGeom>
              <a:blipFill>
                <a:blip r:embed="rId4"/>
                <a:stretch>
                  <a:fillRect l="-1377" t="-121053" b="-1868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33841-1FA1-AAB6-8AB2-B983BACD4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F96C-B746-FB2B-3F8D-3CD95996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Logistic Regression</a:t>
            </a:r>
            <a:endParaRPr lang="en-I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1D767B-58ED-7685-649A-6F302D2F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57" y="2402378"/>
            <a:ext cx="6969685" cy="39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410C35-AFD6-7031-D448-EFA6BE27DD47}"/>
              </a:ext>
            </a:extLst>
          </p:cNvPr>
          <p:cNvSpPr txBox="1"/>
          <p:nvPr/>
        </p:nvSpPr>
        <p:spPr>
          <a:xfrm>
            <a:off x="2268414" y="1617455"/>
            <a:ext cx="4607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>
                <a:solidFill>
                  <a:schemeClr val="accent2">
                    <a:lumMod val="75000"/>
                  </a:schemeClr>
                </a:solidFill>
              </a:rPr>
              <a:t>Wait, Regression again?</a:t>
            </a:r>
          </a:p>
        </p:txBody>
      </p:sp>
    </p:spTree>
    <p:extLst>
      <p:ext uri="{BB962C8B-B14F-4D97-AF65-F5344CB8AC3E}">
        <p14:creationId xmlns:p14="http://schemas.microsoft.com/office/powerpoint/2010/main" val="259548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9802</TotalTime>
  <Words>1376</Words>
  <Application>Microsoft Macintosh PowerPoint</Application>
  <PresentationFormat>On-screen Show (4:3)</PresentationFormat>
  <Paragraphs>249</Paragraphs>
  <Slides>33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.AppleSystemUIFont</vt:lpstr>
      <vt:lpstr>Arial</vt:lpstr>
      <vt:lpstr>Calibri</vt:lpstr>
      <vt:lpstr>Cambria Math</vt:lpstr>
      <vt:lpstr>Wingdings</vt:lpstr>
      <vt:lpstr>Office Theme</vt:lpstr>
      <vt:lpstr>AI in Mathematics   Lecture 3 Classic ML. Part 2.</vt:lpstr>
      <vt:lpstr>About This Course</vt:lpstr>
      <vt:lpstr>PowerPoint Presentation</vt:lpstr>
      <vt:lpstr>Regression</vt:lpstr>
      <vt:lpstr>Classification</vt:lpstr>
      <vt:lpstr>Classification</vt:lpstr>
      <vt:lpstr>Linear Classification</vt:lpstr>
      <vt:lpstr>Linear Classification</vt:lpstr>
      <vt:lpstr>Logistic Regression</vt:lpstr>
      <vt:lpstr>Logistic Regression</vt:lpstr>
      <vt:lpstr>Loss Function</vt:lpstr>
      <vt:lpstr>Loss Function</vt:lpstr>
      <vt:lpstr>Loss Function</vt:lpstr>
      <vt:lpstr>Loss Function</vt:lpstr>
      <vt:lpstr>Loss Function</vt:lpstr>
      <vt:lpstr>Gradient Descent</vt:lpstr>
      <vt:lpstr>Learning Rate</vt:lpstr>
      <vt:lpstr>Learning Rate</vt:lpstr>
      <vt:lpstr>Badly conditioned problems</vt:lpstr>
      <vt:lpstr>Learning Rate</vt:lpstr>
      <vt:lpstr>Gradient Descent</vt:lpstr>
      <vt:lpstr>Time Complexity</vt:lpstr>
      <vt:lpstr>Stochastic Gradient Descent</vt:lpstr>
      <vt:lpstr>(Mini-Batch) Stochastic Gradient Descent </vt:lpstr>
      <vt:lpstr>Stochastic Gradient Descent </vt:lpstr>
      <vt:lpstr>Stochastic Gradient Descent </vt:lpstr>
      <vt:lpstr>Stochastic Gradient Descent </vt:lpstr>
      <vt:lpstr>A tricky question</vt:lpstr>
      <vt:lpstr>A tricky question</vt:lpstr>
      <vt:lpstr>Gradient Descent Stopping</vt:lpstr>
      <vt:lpstr>Classification</vt:lpstr>
      <vt:lpstr>Multiclass Classification</vt:lpstr>
      <vt:lpstr>Multiclass Logistic Regression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Alexander Shlimovich</cp:lastModifiedBy>
  <cp:revision>8</cp:revision>
  <dcterms:created xsi:type="dcterms:W3CDTF">2013-01-27T09:14:16Z</dcterms:created>
  <dcterms:modified xsi:type="dcterms:W3CDTF">2025-04-01T00:03:04Z</dcterms:modified>
</cp:coreProperties>
</file>